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9.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Layouts/slideLayout7.xml" ContentType="application/vnd.openxmlformats-officedocument.presentationml.slideLayout+xml"/>
  <Default Extension="png" ContentType="image/png"/>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s/slide80.xml" ContentType="application/vnd.openxmlformats-officedocument.presentationml.slide+xml"/>
  <Override PartName="/ppt/slides/slide82.xml" ContentType="application/vnd.openxmlformats-officedocument.presentationml.slide+xml"/>
  <Override PartName="/ppt/slideLayouts/slideLayout3.xml" ContentType="application/vnd.openxmlformats-officedocument.presentationml.slideLayout+xml"/>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Default Extension="vml" ContentType="application/vnd.openxmlformats-officedocument.vmlDrawing"/>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0"/>
  </p:notesMasterIdLst>
  <p:sldIdLst>
    <p:sldId id="349" r:id="rId2"/>
    <p:sldId id="321" r:id="rId3"/>
    <p:sldId id="322" r:id="rId4"/>
    <p:sldId id="323" r:id="rId5"/>
    <p:sldId id="324" r:id="rId6"/>
    <p:sldId id="325" r:id="rId7"/>
    <p:sldId id="327" r:id="rId8"/>
    <p:sldId id="328" r:id="rId9"/>
    <p:sldId id="329" r:id="rId10"/>
    <p:sldId id="330" r:id="rId11"/>
    <p:sldId id="331" r:id="rId12"/>
    <p:sldId id="334" r:id="rId13"/>
    <p:sldId id="335" r:id="rId14"/>
    <p:sldId id="332" r:id="rId15"/>
    <p:sldId id="336" r:id="rId16"/>
    <p:sldId id="337" r:id="rId17"/>
    <p:sldId id="338" r:id="rId18"/>
    <p:sldId id="339" r:id="rId19"/>
    <p:sldId id="340" r:id="rId20"/>
    <p:sldId id="342" r:id="rId21"/>
    <p:sldId id="341" r:id="rId22"/>
    <p:sldId id="343" r:id="rId23"/>
    <p:sldId id="345" r:id="rId24"/>
    <p:sldId id="344" r:id="rId25"/>
    <p:sldId id="347" r:id="rId26"/>
    <p:sldId id="348" r:id="rId27"/>
    <p:sldId id="350" r:id="rId28"/>
    <p:sldId id="351" r:id="rId29"/>
    <p:sldId id="352" r:id="rId30"/>
    <p:sldId id="353" r:id="rId31"/>
    <p:sldId id="354" r:id="rId32"/>
    <p:sldId id="355" r:id="rId33"/>
    <p:sldId id="356" r:id="rId34"/>
    <p:sldId id="357" r:id="rId35"/>
    <p:sldId id="358" r:id="rId36"/>
    <p:sldId id="359" r:id="rId37"/>
    <p:sldId id="360" r:id="rId38"/>
    <p:sldId id="361" r:id="rId39"/>
    <p:sldId id="362" r:id="rId40"/>
    <p:sldId id="363" r:id="rId41"/>
    <p:sldId id="364" r:id="rId42"/>
    <p:sldId id="365" r:id="rId43"/>
    <p:sldId id="366" r:id="rId44"/>
    <p:sldId id="367" r:id="rId45"/>
    <p:sldId id="368" r:id="rId46"/>
    <p:sldId id="369" r:id="rId47"/>
    <p:sldId id="370" r:id="rId48"/>
    <p:sldId id="371" r:id="rId49"/>
    <p:sldId id="372" r:id="rId50"/>
    <p:sldId id="373" r:id="rId51"/>
    <p:sldId id="374" r:id="rId52"/>
    <p:sldId id="375" r:id="rId53"/>
    <p:sldId id="376" r:id="rId54"/>
    <p:sldId id="377" r:id="rId55"/>
    <p:sldId id="378" r:id="rId56"/>
    <p:sldId id="379" r:id="rId57"/>
    <p:sldId id="380" r:id="rId58"/>
    <p:sldId id="381" r:id="rId59"/>
    <p:sldId id="382" r:id="rId60"/>
    <p:sldId id="383" r:id="rId61"/>
    <p:sldId id="384" r:id="rId62"/>
    <p:sldId id="385" r:id="rId63"/>
    <p:sldId id="386" r:id="rId64"/>
    <p:sldId id="387" r:id="rId65"/>
    <p:sldId id="388" r:id="rId66"/>
    <p:sldId id="389" r:id="rId67"/>
    <p:sldId id="390" r:id="rId68"/>
    <p:sldId id="391" r:id="rId69"/>
    <p:sldId id="392" r:id="rId70"/>
    <p:sldId id="393" r:id="rId71"/>
    <p:sldId id="394" r:id="rId72"/>
    <p:sldId id="395" r:id="rId73"/>
    <p:sldId id="396" r:id="rId74"/>
    <p:sldId id="397" r:id="rId75"/>
    <p:sldId id="398" r:id="rId76"/>
    <p:sldId id="399" r:id="rId77"/>
    <p:sldId id="400" r:id="rId78"/>
    <p:sldId id="401" r:id="rId79"/>
    <p:sldId id="402" r:id="rId80"/>
    <p:sldId id="403" r:id="rId81"/>
    <p:sldId id="404" r:id="rId82"/>
    <p:sldId id="405" r:id="rId83"/>
    <p:sldId id="406" r:id="rId84"/>
    <p:sldId id="407" r:id="rId85"/>
    <p:sldId id="408" r:id="rId86"/>
    <p:sldId id="409" r:id="rId87"/>
    <p:sldId id="410" r:id="rId88"/>
    <p:sldId id="411" r:id="rId8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ADE"/>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646" autoAdjust="0"/>
  </p:normalViewPr>
  <p:slideViewPr>
    <p:cSldViewPr>
      <p:cViewPr varScale="1">
        <p:scale>
          <a:sx n="122" d="100"/>
          <a:sy n="122" d="100"/>
        </p:scale>
        <p:origin x="-1230"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6.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3.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8.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4.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1.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5.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4.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6.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6.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7.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4.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7.emf"/></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6.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8.emf"/></Relationships>
</file>

<file path=ppt/drawings/_rels/vmlDrawing8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86BDC7-26E3-420D-A945-59194FC2BC58}" type="datetimeFigureOut">
              <a:rPr lang="en-US" smtClean="0"/>
              <a:pPr/>
              <a:t>5/13/2015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xmlns=""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9FD7A8C-1BA4-410D-B1FC-A590C9D4EE12}" type="datetimeFigureOut">
              <a:rPr lang="en-US" smtClean="0"/>
              <a:pPr/>
              <a:t>5/13/2015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FD7A8C-1BA4-410D-B1FC-A590C9D4EE12}" type="datetimeFigureOut">
              <a:rPr lang="en-US" smtClean="0"/>
              <a:pPr/>
              <a:t>5/13/2015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FD7A8C-1BA4-410D-B1FC-A590C9D4EE12}" type="datetimeFigureOut">
              <a:rPr lang="en-US" smtClean="0"/>
              <a:pPr/>
              <a:t>5/13/2015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FD7A8C-1BA4-410D-B1FC-A590C9D4EE12}" type="datetimeFigureOut">
              <a:rPr lang="en-US" smtClean="0"/>
              <a:pPr/>
              <a:t>5/13/2015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9FD7A8C-1BA4-410D-B1FC-A590C9D4EE12}" type="datetimeFigureOut">
              <a:rPr lang="en-US" smtClean="0"/>
              <a:pPr/>
              <a:t>5/13/2015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9FD7A8C-1BA4-410D-B1FC-A590C9D4EE12}" type="datetimeFigureOut">
              <a:rPr lang="en-US" smtClean="0"/>
              <a:pPr/>
              <a:t>5/13/2015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9FD7A8C-1BA4-410D-B1FC-A590C9D4EE12}" type="datetimeFigureOut">
              <a:rPr lang="en-US" smtClean="0"/>
              <a:pPr/>
              <a:t>5/13/2015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9FD7A8C-1BA4-410D-B1FC-A590C9D4EE12}" type="datetimeFigureOut">
              <a:rPr lang="en-US" smtClean="0"/>
              <a:pPr/>
              <a:t>5/13/2015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FD7A8C-1BA4-410D-B1FC-A590C9D4EE12}" type="datetimeFigureOut">
              <a:rPr lang="en-US" smtClean="0"/>
              <a:pPr/>
              <a:t>5/13/2015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FD7A8C-1BA4-410D-B1FC-A590C9D4EE12}" type="datetimeFigureOut">
              <a:rPr lang="en-US" smtClean="0"/>
              <a:pPr/>
              <a:t>5/13/2015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FD7A8C-1BA4-410D-B1FC-A590C9D4EE12}" type="datetimeFigureOut">
              <a:rPr lang="en-US" smtClean="0"/>
              <a:pPr/>
              <a:t>5/13/2015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FD7A8C-1BA4-410D-B1FC-A590C9D4EE12}" type="datetimeFigureOut">
              <a:rPr lang="en-US" smtClean="0"/>
              <a:pPr/>
              <a:t>5/13/2015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oleObject" Target="../embeddings/oleObject10.bin"/></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3.vml"/><Relationship Id="rId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4.vml"/><Relationship Id="rId4" Type="http://schemas.openxmlformats.org/officeDocument/2006/relationships/oleObject" Target="../embeddings/oleObject24.bin"/></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5.vml"/><Relationship Id="rId4" Type="http://schemas.openxmlformats.org/officeDocument/2006/relationships/oleObject" Target="../embeddings/oleObject25.bin"/></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4" Type="http://schemas.openxmlformats.org/officeDocument/2006/relationships/oleObject" Target="../embeddings/oleObject26.bin"/></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7.vml"/><Relationship Id="rId4" Type="http://schemas.openxmlformats.org/officeDocument/2006/relationships/oleObject" Target="../embeddings/oleObject27.bin"/></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8.vml"/><Relationship Id="rId4" Type="http://schemas.openxmlformats.org/officeDocument/2006/relationships/oleObject" Target="../embeddings/oleObject28.bin"/></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9.vml"/><Relationship Id="rId4" Type="http://schemas.openxmlformats.org/officeDocument/2006/relationships/oleObject" Target="../embeddings/oleObject29.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oleObject" Target="../embeddings/oleObject3.bin"/></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0.vml"/><Relationship Id="rId4" Type="http://schemas.openxmlformats.org/officeDocument/2006/relationships/oleObject" Target="../embeddings/oleObject30.bin"/></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1.vml"/><Relationship Id="rId4" Type="http://schemas.openxmlformats.org/officeDocument/2006/relationships/oleObject" Target="../embeddings/oleObject31.bin"/></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2.vml"/><Relationship Id="rId4" Type="http://schemas.openxmlformats.org/officeDocument/2006/relationships/oleObject" Target="../embeddings/oleObject32.bin"/></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3.vml"/><Relationship Id="rId4" Type="http://schemas.openxmlformats.org/officeDocument/2006/relationships/oleObject" Target="../embeddings/oleObject33.bin"/></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4.vml"/><Relationship Id="rId4" Type="http://schemas.openxmlformats.org/officeDocument/2006/relationships/oleObject" Target="../embeddings/oleObject34.bin"/></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5.vml"/><Relationship Id="rId4" Type="http://schemas.openxmlformats.org/officeDocument/2006/relationships/oleObject" Target="../embeddings/oleObject35.bin"/></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36.bin"/><Relationship Id="rId2" Type="http://schemas.openxmlformats.org/officeDocument/2006/relationships/slideLayout" Target="../slideLayouts/slideLayout2.xml"/><Relationship Id="rId1" Type="http://schemas.openxmlformats.org/officeDocument/2006/relationships/vmlDrawing" Target="../drawings/vmlDrawing36.vml"/><Relationship Id="rId5" Type="http://schemas.openxmlformats.org/officeDocument/2006/relationships/oleObject" Target="../embeddings/oleObject37.bin"/><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7.vml"/><Relationship Id="rId4" Type="http://schemas.openxmlformats.org/officeDocument/2006/relationships/oleObject" Target="../embeddings/oleObject38.bin"/></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39.bin"/><Relationship Id="rId2" Type="http://schemas.openxmlformats.org/officeDocument/2006/relationships/slideLayout" Target="../slideLayouts/slideLayout2.xml"/><Relationship Id="rId1" Type="http://schemas.openxmlformats.org/officeDocument/2006/relationships/vmlDrawing" Target="../drawings/vmlDrawing38.vml"/><Relationship Id="rId5" Type="http://schemas.openxmlformats.org/officeDocument/2006/relationships/oleObject" Target="../embeddings/oleObject40.bin"/><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9.vml"/><Relationship Id="rId4" Type="http://schemas.openxmlformats.org/officeDocument/2006/relationships/oleObject" Target="../embeddings/oleObject41.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oleObject" Target="../embeddings/oleObject4.bin"/></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0.vml"/><Relationship Id="rId4" Type="http://schemas.openxmlformats.org/officeDocument/2006/relationships/oleObject" Target="../embeddings/oleObject42.bin"/></Relationships>
</file>

<file path=ppt/slides/_rels/slide41.xml.rels><?xml version="1.0" encoding="UTF-8" standalone="yes"?>
<Relationships xmlns="http://schemas.openxmlformats.org/package/2006/relationships"><Relationship Id="rId3" Type="http://schemas.openxmlformats.org/officeDocument/2006/relationships/oleObject" Target="../embeddings/oleObject43.bin"/><Relationship Id="rId2" Type="http://schemas.openxmlformats.org/officeDocument/2006/relationships/slideLayout" Target="../slideLayouts/slideLayout2.xml"/><Relationship Id="rId1" Type="http://schemas.openxmlformats.org/officeDocument/2006/relationships/vmlDrawing" Target="../drawings/vmlDrawing41.vml"/><Relationship Id="rId5" Type="http://schemas.openxmlformats.org/officeDocument/2006/relationships/oleObject" Target="../embeddings/oleObject44.bin"/><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2.vml"/><Relationship Id="rId4" Type="http://schemas.openxmlformats.org/officeDocument/2006/relationships/oleObject" Target="../embeddings/oleObject45.bin"/></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3.vml"/><Relationship Id="rId4" Type="http://schemas.openxmlformats.org/officeDocument/2006/relationships/oleObject" Target="../embeddings/oleObject46.bin"/></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47.bin"/><Relationship Id="rId2" Type="http://schemas.openxmlformats.org/officeDocument/2006/relationships/slideLayout" Target="../slideLayouts/slideLayout2.xml"/><Relationship Id="rId1" Type="http://schemas.openxmlformats.org/officeDocument/2006/relationships/vmlDrawing" Target="../drawings/vmlDrawing44.vml"/><Relationship Id="rId5" Type="http://schemas.openxmlformats.org/officeDocument/2006/relationships/oleObject" Target="../embeddings/oleObject48.bin"/><Relationship Id="rId4" Type="http://schemas.openxmlformats.org/officeDocument/2006/relationships/image" Target="../media/image2.pn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5.vml"/><Relationship Id="rId4" Type="http://schemas.openxmlformats.org/officeDocument/2006/relationships/oleObject" Target="../embeddings/oleObject49.bin"/></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6.vml"/><Relationship Id="rId4" Type="http://schemas.openxmlformats.org/officeDocument/2006/relationships/oleObject" Target="../embeddings/oleObject50.bin"/></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7.vml"/><Relationship Id="rId4" Type="http://schemas.openxmlformats.org/officeDocument/2006/relationships/oleObject" Target="../embeddings/oleObject51.bin"/></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8.vml"/><Relationship Id="rId4" Type="http://schemas.openxmlformats.org/officeDocument/2006/relationships/oleObject" Target="../embeddings/oleObject52.bin"/></Relationships>
</file>

<file path=ppt/slides/_rels/slide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9.vml"/><Relationship Id="rId4" Type="http://schemas.openxmlformats.org/officeDocument/2006/relationships/oleObject" Target="../embeddings/oleObject53.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oleObject" Target="../embeddings/oleObject5.bin"/></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0.vml"/><Relationship Id="rId4" Type="http://schemas.openxmlformats.org/officeDocument/2006/relationships/oleObject" Target="../embeddings/oleObject54.bin"/></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1.vml"/><Relationship Id="rId4" Type="http://schemas.openxmlformats.org/officeDocument/2006/relationships/oleObject" Target="../embeddings/oleObject55.bin"/></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2.vml"/><Relationship Id="rId4" Type="http://schemas.openxmlformats.org/officeDocument/2006/relationships/oleObject" Target="../embeddings/oleObject56.bin"/></Relationships>
</file>

<file path=ppt/slides/_rels/slide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3.vml"/><Relationship Id="rId4" Type="http://schemas.openxmlformats.org/officeDocument/2006/relationships/oleObject" Target="../embeddings/oleObject57.bin"/></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4.vml"/><Relationship Id="rId4" Type="http://schemas.openxmlformats.org/officeDocument/2006/relationships/oleObject" Target="../embeddings/oleObject58.bin"/></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5.vml"/><Relationship Id="rId4" Type="http://schemas.openxmlformats.org/officeDocument/2006/relationships/oleObject" Target="../embeddings/oleObject59.bin"/></Relationships>
</file>

<file path=ppt/slides/_rels/slide5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6.vml"/><Relationship Id="rId4" Type="http://schemas.openxmlformats.org/officeDocument/2006/relationships/oleObject" Target="../embeddings/oleObject60.bin"/></Relationships>
</file>

<file path=ppt/slides/_rels/slide5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7.vml"/><Relationship Id="rId4" Type="http://schemas.openxmlformats.org/officeDocument/2006/relationships/oleObject" Target="../embeddings/oleObject61.bin"/></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8.vml"/><Relationship Id="rId4" Type="http://schemas.openxmlformats.org/officeDocument/2006/relationships/oleObject" Target="../embeddings/oleObject62.bin"/></Relationships>
</file>

<file path=ppt/slides/_rels/slide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9.vml"/><Relationship Id="rId4" Type="http://schemas.openxmlformats.org/officeDocument/2006/relationships/oleObject" Target="../embeddings/oleObject63.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oleObject" Target="../embeddings/oleObject6.bin"/></Relationships>
</file>

<file path=ppt/slides/_rels/slide6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0.vml"/><Relationship Id="rId4" Type="http://schemas.openxmlformats.org/officeDocument/2006/relationships/oleObject" Target="../embeddings/oleObject64.bin"/></Relationships>
</file>

<file path=ppt/slides/_rels/slide6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1.vml"/><Relationship Id="rId4" Type="http://schemas.openxmlformats.org/officeDocument/2006/relationships/oleObject" Target="../embeddings/oleObject65.bin"/></Relationships>
</file>

<file path=ppt/slides/_rels/slide6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2.vml"/><Relationship Id="rId4" Type="http://schemas.openxmlformats.org/officeDocument/2006/relationships/oleObject" Target="../embeddings/oleObject66.bin"/></Relationships>
</file>

<file path=ppt/slides/_rels/slide6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3.vml"/><Relationship Id="rId4" Type="http://schemas.openxmlformats.org/officeDocument/2006/relationships/oleObject" Target="../embeddings/oleObject67.bin"/></Relationships>
</file>

<file path=ppt/slides/_rels/slide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4.vml"/><Relationship Id="rId4" Type="http://schemas.openxmlformats.org/officeDocument/2006/relationships/oleObject" Target="../embeddings/oleObject68.bin"/></Relationships>
</file>

<file path=ppt/slides/_rels/slide6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5.vml"/><Relationship Id="rId4" Type="http://schemas.openxmlformats.org/officeDocument/2006/relationships/oleObject" Target="../embeddings/oleObject69.bin"/></Relationships>
</file>

<file path=ppt/slides/_rels/slide66.xml.rels><?xml version="1.0" encoding="UTF-8" standalone="yes"?>
<Relationships xmlns="http://schemas.openxmlformats.org/package/2006/relationships"><Relationship Id="rId3" Type="http://schemas.openxmlformats.org/officeDocument/2006/relationships/oleObject" Target="../embeddings/oleObject70.bin"/><Relationship Id="rId2" Type="http://schemas.openxmlformats.org/officeDocument/2006/relationships/slideLayout" Target="../slideLayouts/slideLayout2.xml"/><Relationship Id="rId1" Type="http://schemas.openxmlformats.org/officeDocument/2006/relationships/vmlDrawing" Target="../drawings/vmlDrawing66.vml"/><Relationship Id="rId5" Type="http://schemas.openxmlformats.org/officeDocument/2006/relationships/oleObject" Target="../embeddings/oleObject71.bin"/><Relationship Id="rId4" Type="http://schemas.openxmlformats.org/officeDocument/2006/relationships/image" Target="../media/image2.png"/></Relationships>
</file>

<file path=ppt/slides/_rels/slide6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7.vml"/><Relationship Id="rId4" Type="http://schemas.openxmlformats.org/officeDocument/2006/relationships/oleObject" Target="../embeddings/oleObject72.bin"/></Relationships>
</file>

<file path=ppt/slides/_rels/slide6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8.vml"/><Relationship Id="rId4" Type="http://schemas.openxmlformats.org/officeDocument/2006/relationships/oleObject" Target="../embeddings/oleObject73.bin"/></Relationships>
</file>

<file path=ppt/slides/_rels/slide6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9.vml"/><Relationship Id="rId4" Type="http://schemas.openxmlformats.org/officeDocument/2006/relationships/oleObject" Target="../embeddings/oleObject74.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oleObject" Target="../embeddings/oleObject7.bin"/></Relationships>
</file>

<file path=ppt/slides/_rels/slide7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0.vml"/><Relationship Id="rId4" Type="http://schemas.openxmlformats.org/officeDocument/2006/relationships/oleObject" Target="../embeddings/oleObject75.bin"/></Relationships>
</file>

<file path=ppt/slides/_rels/slide7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1.vml"/><Relationship Id="rId4" Type="http://schemas.openxmlformats.org/officeDocument/2006/relationships/oleObject" Target="../embeddings/oleObject76.bin"/></Relationships>
</file>

<file path=ppt/slides/_rels/slide7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2.vml"/><Relationship Id="rId4" Type="http://schemas.openxmlformats.org/officeDocument/2006/relationships/oleObject" Target="../embeddings/oleObject77.bin"/></Relationships>
</file>

<file path=ppt/slides/_rels/slide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3.vml"/><Relationship Id="rId4" Type="http://schemas.openxmlformats.org/officeDocument/2006/relationships/oleObject" Target="../embeddings/oleObject78.bin"/></Relationships>
</file>

<file path=ppt/slides/_rels/slide74.xml.rels><?xml version="1.0" encoding="UTF-8" standalone="yes"?>
<Relationships xmlns="http://schemas.openxmlformats.org/package/2006/relationships"><Relationship Id="rId3" Type="http://schemas.openxmlformats.org/officeDocument/2006/relationships/oleObject" Target="../embeddings/oleObject79.bin"/><Relationship Id="rId2" Type="http://schemas.openxmlformats.org/officeDocument/2006/relationships/slideLayout" Target="../slideLayouts/slideLayout2.xml"/><Relationship Id="rId1" Type="http://schemas.openxmlformats.org/officeDocument/2006/relationships/vmlDrawing" Target="../drawings/vmlDrawing74.vml"/><Relationship Id="rId5" Type="http://schemas.openxmlformats.org/officeDocument/2006/relationships/oleObject" Target="../embeddings/oleObject80.bin"/><Relationship Id="rId4" Type="http://schemas.openxmlformats.org/officeDocument/2006/relationships/image" Target="../media/image2.png"/></Relationships>
</file>

<file path=ppt/slides/_rels/slide7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5.vml"/><Relationship Id="rId4" Type="http://schemas.openxmlformats.org/officeDocument/2006/relationships/oleObject" Target="../embeddings/oleObject81.bin"/></Relationships>
</file>

<file path=ppt/slides/_rels/slide7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6.vml"/><Relationship Id="rId4" Type="http://schemas.openxmlformats.org/officeDocument/2006/relationships/oleObject" Target="../embeddings/oleObject82.bin"/></Relationships>
</file>

<file path=ppt/slides/_rels/slide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7.vml"/><Relationship Id="rId4" Type="http://schemas.openxmlformats.org/officeDocument/2006/relationships/oleObject" Target="../embeddings/oleObject83.bin"/></Relationships>
</file>

<file path=ppt/slides/_rels/slide7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8.vml"/><Relationship Id="rId4" Type="http://schemas.openxmlformats.org/officeDocument/2006/relationships/oleObject" Target="../embeddings/oleObject84.bin"/></Relationships>
</file>

<file path=ppt/slides/_rels/slide7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9.vml"/><Relationship Id="rId4" Type="http://schemas.openxmlformats.org/officeDocument/2006/relationships/oleObject" Target="../embeddings/oleObject85.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4" Type="http://schemas.openxmlformats.org/officeDocument/2006/relationships/oleObject" Target="../embeddings/oleObject8.bin"/></Relationships>
</file>

<file path=ppt/slides/_rels/slide8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0.vml"/><Relationship Id="rId4" Type="http://schemas.openxmlformats.org/officeDocument/2006/relationships/oleObject" Target="../embeddings/oleObject86.bin"/></Relationships>
</file>

<file path=ppt/slides/_rels/slide8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1.vml"/><Relationship Id="rId4" Type="http://schemas.openxmlformats.org/officeDocument/2006/relationships/oleObject" Target="../embeddings/oleObject87.bin"/></Relationships>
</file>

<file path=ppt/slides/_rels/slide8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2.vml"/><Relationship Id="rId4" Type="http://schemas.openxmlformats.org/officeDocument/2006/relationships/oleObject" Target="../embeddings/oleObject88.bin"/></Relationships>
</file>

<file path=ppt/slides/_rels/slide8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3.vml"/><Relationship Id="rId4" Type="http://schemas.openxmlformats.org/officeDocument/2006/relationships/oleObject" Target="../embeddings/oleObject89.bin"/></Relationships>
</file>

<file path=ppt/slides/_rels/slide8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4.vml"/><Relationship Id="rId4" Type="http://schemas.openxmlformats.org/officeDocument/2006/relationships/oleObject" Target="../embeddings/oleObject90.bin"/></Relationships>
</file>

<file path=ppt/slides/_rels/slide8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5.vml"/><Relationship Id="rId4" Type="http://schemas.openxmlformats.org/officeDocument/2006/relationships/oleObject" Target="../embeddings/oleObject91.bin"/></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92.bin"/><Relationship Id="rId2" Type="http://schemas.openxmlformats.org/officeDocument/2006/relationships/slideLayout" Target="../slideLayouts/slideLayout2.xml"/><Relationship Id="rId1" Type="http://schemas.openxmlformats.org/officeDocument/2006/relationships/vmlDrawing" Target="../drawings/vmlDrawing86.vml"/><Relationship Id="rId5" Type="http://schemas.openxmlformats.org/officeDocument/2006/relationships/oleObject" Target="../embeddings/oleObject93.bin"/><Relationship Id="rId4" Type="http://schemas.openxmlformats.org/officeDocument/2006/relationships/image" Target="../media/image2.png"/></Relationships>
</file>

<file path=ppt/slides/_rels/slide8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7.vml"/><Relationship Id="rId4" Type="http://schemas.openxmlformats.org/officeDocument/2006/relationships/oleObject" Target="../embeddings/oleObject94.bin"/></Relationships>
</file>

<file path=ppt/slides/_rels/slide8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8.vml"/><Relationship Id="rId4" Type="http://schemas.openxmlformats.org/officeDocument/2006/relationships/oleObject" Target="../embeddings/oleObject95.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Principles of </a:t>
            </a:r>
            <a:r>
              <a:rPr lang="en-US" sz="2800" dirty="0" smtClean="0">
                <a:solidFill>
                  <a:srgbClr val="C00000"/>
                </a:solidFill>
                <a:latin typeface="Comic Sans MS" pitchFamily="66" charset="0"/>
                <a:cs typeface="Times New Roman" pitchFamily="18" charset="0"/>
              </a:rPr>
              <a:t>Cyber-Physical Systems</a:t>
            </a: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Chapter 3: Safety Requirements</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3"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smtClean="0">
                <a:latin typeface="Comic Sans MS" pitchFamily="66" charset="0"/>
                <a:ea typeface="+mj-ea"/>
                <a:cs typeface="Times New Roman" pitchFamily="18" charset="0"/>
              </a:rPr>
              <a:t>Instructor: Rajeev </a:t>
            </a:r>
            <a:r>
              <a:rPr lang="en-US" sz="2400" dirty="0" err="1" smtClean="0">
                <a:latin typeface="Comic Sans MS" pitchFamily="66" charset="0"/>
                <a:ea typeface="+mj-ea"/>
                <a:cs typeface="Times New Roman" pitchFamily="18" charset="0"/>
              </a:rPr>
              <a:t>Alur</a:t>
            </a: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
            </a:r>
            <a:b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alur@cis.upenn.edu</a:t>
            </a:r>
            <a:endPar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endParaRP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p:oleObj spid="_x0000_s40962" name="Acrobat Document" r:id="rId4" imgW="4790808" imgH="6162472" progId="AcroExch.Document.7">
              <p:embed/>
            </p:oleObj>
          </a:graphicData>
        </a:graphic>
      </p:graphicFrame>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600200" y="16764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Invariants</a:t>
            </a:r>
            <a:endParaRPr lang="en-US" sz="2800" dirty="0">
              <a:solidFill>
                <a:srgbClr val="C00000"/>
              </a:solidFill>
              <a:latin typeface="Comic Sans MS" pitchFamily="66" charset="0"/>
              <a:cs typeface="Times New Roman" pitchFamily="18" charset="0"/>
            </a:endParaRPr>
          </a:p>
        </p:txBody>
      </p:sp>
      <p:sp>
        <p:nvSpPr>
          <p:cNvPr id="28" name="Rectangle 27"/>
          <p:cNvSpPr/>
          <p:nvPr/>
        </p:nvSpPr>
        <p:spPr>
          <a:xfrm>
            <a:off x="1371600" y="16002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524000" y="34290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819400" y="2743200"/>
            <a:ext cx="728084" cy="338554"/>
          </a:xfrm>
          <a:prstGeom prst="rect">
            <a:avLst/>
          </a:prstGeom>
          <a:noFill/>
        </p:spPr>
        <p:txBody>
          <a:bodyPr wrap="none" rtlCol="0">
            <a:spAutoFit/>
          </a:bodyPr>
          <a:lstStyle/>
          <a:p>
            <a:r>
              <a:rPr lang="en-US" sz="1600" dirty="0" smtClean="0">
                <a:solidFill>
                  <a:srgbClr val="7030A0"/>
                </a:solidFill>
              </a:rPr>
              <a:t>(on, 1)</a:t>
            </a:r>
          </a:p>
        </p:txBody>
      </p:sp>
      <p:sp>
        <p:nvSpPr>
          <p:cNvPr id="35" name="TextBox 34"/>
          <p:cNvSpPr txBox="1"/>
          <p:nvPr/>
        </p:nvSpPr>
        <p:spPr>
          <a:xfrm>
            <a:off x="6172200" y="1752600"/>
            <a:ext cx="832279" cy="338554"/>
          </a:xfrm>
          <a:prstGeom prst="rect">
            <a:avLst/>
          </a:prstGeom>
          <a:noFill/>
        </p:spPr>
        <p:txBody>
          <a:bodyPr wrap="none" rtlCol="0">
            <a:spAutoFit/>
          </a:bodyPr>
          <a:lstStyle/>
          <a:p>
            <a:r>
              <a:rPr lang="en-US" sz="1600" dirty="0" smtClean="0"/>
              <a:t>(on, 56)</a:t>
            </a:r>
          </a:p>
        </p:txBody>
      </p:sp>
      <p:sp>
        <p:nvSpPr>
          <p:cNvPr id="42" name="TextBox 41"/>
          <p:cNvSpPr txBox="1"/>
          <p:nvPr/>
        </p:nvSpPr>
        <p:spPr>
          <a:xfrm>
            <a:off x="4876800" y="2743200"/>
            <a:ext cx="832279" cy="338554"/>
          </a:xfrm>
          <a:prstGeom prst="rect">
            <a:avLst/>
          </a:prstGeom>
          <a:noFill/>
        </p:spPr>
        <p:txBody>
          <a:bodyPr wrap="none" rtlCol="0">
            <a:spAutoFit/>
          </a:bodyPr>
          <a:lstStyle/>
          <a:p>
            <a:r>
              <a:rPr lang="en-US" sz="1600" dirty="0" smtClean="0">
                <a:solidFill>
                  <a:srgbClr val="7030A0"/>
                </a:solidFill>
              </a:rPr>
              <a:t>(on, 10)</a:t>
            </a:r>
          </a:p>
        </p:txBody>
      </p:sp>
      <p:cxnSp>
        <p:nvCxnSpPr>
          <p:cNvPr id="49" name="Straight Arrow Connector 48"/>
          <p:cNvCxnSpPr/>
          <p:nvPr/>
        </p:nvCxnSpPr>
        <p:spPr>
          <a:xfrm>
            <a:off x="2438400" y="28956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505200" y="19218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590800" y="18288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667000" y="1905000"/>
            <a:ext cx="684611" cy="338554"/>
          </a:xfrm>
          <a:prstGeom prst="rect">
            <a:avLst/>
          </a:prstGeom>
          <a:noFill/>
        </p:spPr>
        <p:txBody>
          <a:bodyPr wrap="none" rtlCol="0">
            <a:spAutoFit/>
          </a:bodyPr>
          <a:lstStyle/>
          <a:p>
            <a:r>
              <a:rPr lang="en-US" sz="1600" dirty="0" smtClean="0">
                <a:solidFill>
                  <a:srgbClr val="7030A0"/>
                </a:solidFill>
              </a:rPr>
              <a:t>(off,0)</a:t>
            </a:r>
          </a:p>
        </p:txBody>
      </p:sp>
      <p:grpSp>
        <p:nvGrpSpPr>
          <p:cNvPr id="10" name="Group 42"/>
          <p:cNvGrpSpPr/>
          <p:nvPr/>
        </p:nvGrpSpPr>
        <p:grpSpPr>
          <a:xfrm rot="5400000" flipV="1">
            <a:off x="2287807" y="19793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828800" y="2743200"/>
            <a:ext cx="728084" cy="338554"/>
          </a:xfrm>
          <a:prstGeom prst="rect">
            <a:avLst/>
          </a:prstGeom>
          <a:noFill/>
        </p:spPr>
        <p:txBody>
          <a:bodyPr wrap="none" rtlCol="0">
            <a:spAutoFit/>
          </a:bodyPr>
          <a:lstStyle/>
          <a:p>
            <a:r>
              <a:rPr lang="en-US" sz="1600" dirty="0" smtClean="0">
                <a:solidFill>
                  <a:srgbClr val="7030A0"/>
                </a:solidFill>
              </a:rPr>
              <a:t>(on, 0)</a:t>
            </a:r>
          </a:p>
        </p:txBody>
      </p:sp>
      <p:cxnSp>
        <p:nvCxnSpPr>
          <p:cNvPr id="62" name="Straight Arrow Connector 61"/>
          <p:cNvCxnSpPr>
            <a:stCxn id="39" idx="3"/>
            <a:endCxn id="61" idx="0"/>
          </p:cNvCxnSpPr>
          <p:nvPr/>
        </p:nvCxnSpPr>
        <p:spPr>
          <a:xfrm flipH="1">
            <a:off x="2192842" y="22840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1" name="Group 42"/>
          <p:cNvGrpSpPr/>
          <p:nvPr/>
        </p:nvGrpSpPr>
        <p:grpSpPr>
          <a:xfrm flipV="1">
            <a:off x="1752600" y="37338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438400" y="37338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2209800" y="36576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2971800" y="23622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276600" y="23622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724400" y="3429000"/>
            <a:ext cx="835293" cy="338554"/>
          </a:xfrm>
          <a:prstGeom prst="rect">
            <a:avLst/>
          </a:prstGeom>
          <a:noFill/>
        </p:spPr>
        <p:txBody>
          <a:bodyPr wrap="none" rtlCol="0">
            <a:spAutoFit/>
          </a:bodyPr>
          <a:lstStyle/>
          <a:p>
            <a:r>
              <a:rPr lang="en-US" sz="1600" dirty="0" smtClean="0"/>
              <a:t>(off, 10)</a:t>
            </a:r>
          </a:p>
        </p:txBody>
      </p:sp>
      <p:grpSp>
        <p:nvGrpSpPr>
          <p:cNvPr id="56" name="Group 42"/>
          <p:cNvGrpSpPr/>
          <p:nvPr/>
        </p:nvGrpSpPr>
        <p:grpSpPr>
          <a:xfrm flipV="1">
            <a:off x="4953000" y="3733800"/>
            <a:ext cx="371415" cy="222628"/>
            <a:chOff x="1676400" y="2209800"/>
            <a:chExt cx="533400" cy="304800"/>
          </a:xfrm>
        </p:grpSpPr>
        <p:cxnSp>
          <p:nvCxnSpPr>
            <p:cNvPr id="57" name="Straight Connector 56"/>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73" name="Straight Arrow Connector 72"/>
          <p:cNvCxnSpPr>
            <a:endCxn id="42" idx="2"/>
          </p:cNvCxnSpPr>
          <p:nvPr/>
        </p:nvCxnSpPr>
        <p:spPr>
          <a:xfrm flipV="1">
            <a:off x="5257800" y="3081754"/>
            <a:ext cx="35140" cy="3472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152400" y="4572000"/>
            <a:ext cx="8839200" cy="1323439"/>
          </a:xfrm>
          <a:prstGeom prst="rect">
            <a:avLst/>
          </a:prstGeom>
          <a:noFill/>
        </p:spPr>
        <p:txBody>
          <a:bodyPr wrap="square" rtlCol="0">
            <a:spAutoFit/>
          </a:bodyPr>
          <a:lstStyle/>
          <a:p>
            <a:pPr>
              <a:buFont typeface="Wingdings" pitchFamily="2" charset="2"/>
              <a:buChar char="q"/>
            </a:pPr>
            <a:r>
              <a:rPr lang="en-US" sz="2000" dirty="0" smtClean="0"/>
              <a:t> Property of a transition system: Boolean-valued expression </a:t>
            </a:r>
            <a:r>
              <a:rPr lang="en-US" sz="2000" dirty="0" smtClean="0">
                <a:latin typeface="Symbol" pitchFamily="18" charset="2"/>
              </a:rPr>
              <a:t>j</a:t>
            </a:r>
            <a:r>
              <a:rPr lang="en-US" sz="2000" dirty="0" smtClean="0"/>
              <a:t> over state variables</a:t>
            </a:r>
          </a:p>
          <a:p>
            <a:pPr>
              <a:buFont typeface="Wingdings" pitchFamily="2" charset="2"/>
              <a:buChar char="q"/>
            </a:pPr>
            <a:r>
              <a:rPr lang="en-US" sz="2000" dirty="0" smtClean="0"/>
              <a:t> Property </a:t>
            </a:r>
            <a:r>
              <a:rPr lang="en-US" sz="2000" dirty="0" smtClean="0">
                <a:latin typeface="Symbol" pitchFamily="18" charset="2"/>
              </a:rPr>
              <a:t>j</a:t>
            </a:r>
            <a:r>
              <a:rPr lang="en-US" sz="2000" dirty="0" smtClean="0"/>
              <a:t> is an invariant of T if every reachable state satisfies </a:t>
            </a:r>
            <a:r>
              <a:rPr lang="en-US" sz="2000" dirty="0" smtClean="0">
                <a:latin typeface="Symbol" pitchFamily="18" charset="2"/>
              </a:rPr>
              <a:t>j</a:t>
            </a:r>
            <a:r>
              <a:rPr lang="en-US" sz="2000" dirty="0" smtClean="0"/>
              <a:t>  </a:t>
            </a:r>
          </a:p>
          <a:p>
            <a:pPr>
              <a:buFont typeface="Wingdings" pitchFamily="2" charset="2"/>
              <a:buChar char="q"/>
            </a:pPr>
            <a:r>
              <a:rPr lang="en-US" sz="2000" dirty="0" smtClean="0"/>
              <a:t> Examples of  invariants: (x &lt;= 10);  ( x &lt;= 50);  ( mode= off -&gt; x=0 )</a:t>
            </a:r>
          </a:p>
          <a:p>
            <a:pPr>
              <a:buFont typeface="Wingdings" pitchFamily="2" charset="2"/>
              <a:buChar char="q"/>
            </a:pPr>
            <a:r>
              <a:rPr lang="en-US" sz="2000" dirty="0" smtClean="0"/>
              <a:t> Examples of properties that are not invariants: (x &lt; 10); (mode=off)</a:t>
            </a:r>
          </a:p>
        </p:txBody>
      </p:sp>
      <p:grpSp>
        <p:nvGrpSpPr>
          <p:cNvPr id="41" name="Group 40"/>
          <p:cNvGrpSpPr/>
          <p:nvPr/>
        </p:nvGrpSpPr>
        <p:grpSpPr>
          <a:xfrm>
            <a:off x="0" y="6142038"/>
            <a:ext cx="9144000" cy="715962"/>
            <a:chOff x="0" y="6142038"/>
            <a:chExt cx="9144000" cy="715962"/>
          </a:xfrm>
        </p:grpSpPr>
        <p:pic>
          <p:nvPicPr>
            <p:cNvPr id="4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5" name="Object 2"/>
            <p:cNvGraphicFramePr>
              <a:graphicFrameLocks noChangeAspect="1"/>
            </p:cNvGraphicFramePr>
            <p:nvPr/>
          </p:nvGraphicFramePr>
          <p:xfrm>
            <a:off x="8653463" y="6163469"/>
            <a:ext cx="490537" cy="673100"/>
          </p:xfrm>
          <a:graphic>
            <a:graphicData uri="http://schemas.openxmlformats.org/presentationml/2006/ole">
              <p:oleObj spid="_x0000_s10243" name="Acrobat Document" r:id="rId4" imgW="4790808" imgH="6162472" progId="AcroExch.Document.7">
                <p:embed/>
              </p:oleObj>
            </a:graphicData>
          </a:graphic>
        </p:graphicFrame>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Express desired safety requirement as property </a:t>
            </a:r>
            <a:r>
              <a:rPr lang="en-US" sz="2000" dirty="0" smtClean="0">
                <a:latin typeface="Symbol" pitchFamily="18" charset="2"/>
              </a:rPr>
              <a:t>j</a:t>
            </a:r>
            <a:r>
              <a:rPr lang="en-US" sz="2000" dirty="0" smtClean="0">
                <a:latin typeface="Comic Sans MS" pitchFamily="66" charset="0"/>
              </a:rPr>
              <a:t> of state variables</a:t>
            </a:r>
          </a:p>
          <a:p>
            <a:pPr marL="914400" lvl="1" indent="-457200">
              <a:spcBef>
                <a:spcPct val="20000"/>
              </a:spcBef>
              <a:buFont typeface="Wingdings" pitchFamily="2" charset="2"/>
              <a:buChar char="§"/>
              <a:defRPr/>
            </a:pPr>
            <a:r>
              <a:rPr lang="en-US" sz="2000" dirty="0" smtClean="0">
                <a:latin typeface="Comic Sans MS" pitchFamily="66" charset="0"/>
              </a:rPr>
              <a:t>If </a:t>
            </a:r>
            <a:r>
              <a:rPr lang="en-US" sz="2000" dirty="0" smtClean="0">
                <a:latin typeface="Symbol" pitchFamily="18" charset="2"/>
              </a:rPr>
              <a:t>j</a:t>
            </a:r>
            <a:r>
              <a:rPr lang="en-US" sz="2000" dirty="0" smtClean="0">
                <a:latin typeface="Comic Sans MS" pitchFamily="66" charset="0"/>
              </a:rPr>
              <a:t> is an invariant then the system is safe</a:t>
            </a:r>
          </a:p>
          <a:p>
            <a:pPr marL="914400" lvl="1" indent="-457200">
              <a:spcBef>
                <a:spcPct val="20000"/>
              </a:spcBef>
              <a:buFont typeface="Wingdings" pitchFamily="2" charset="2"/>
              <a:buChar char="§"/>
              <a:defRPr/>
            </a:pPr>
            <a:r>
              <a:rPr lang="en-US" sz="2000" dirty="0" smtClean="0">
                <a:latin typeface="Comic Sans MS" pitchFamily="66" charset="0"/>
              </a:rPr>
              <a:t>If </a:t>
            </a:r>
            <a:r>
              <a:rPr lang="en-US" sz="2000" dirty="0" smtClean="0">
                <a:latin typeface="Symbol" pitchFamily="18" charset="2"/>
              </a:rPr>
              <a:t>j</a:t>
            </a:r>
            <a:r>
              <a:rPr lang="en-US" sz="2000" dirty="0" smtClean="0">
                <a:latin typeface="Comic Sans MS" pitchFamily="66" charset="0"/>
              </a:rPr>
              <a:t> is not an invariant, then some state satisfying ~</a:t>
            </a:r>
            <a:r>
              <a:rPr lang="en-US" sz="2000" dirty="0" smtClean="0">
                <a:latin typeface="Symbol" pitchFamily="18" charset="2"/>
              </a:rPr>
              <a:t>j</a:t>
            </a:r>
            <a:r>
              <a:rPr lang="en-US" sz="2000" dirty="0" smtClean="0">
                <a:latin typeface="Comic Sans MS" pitchFamily="66" charset="0"/>
              </a:rPr>
              <a:t> is reachable (execution leading to such a state is </a:t>
            </a:r>
            <a:r>
              <a:rPr lang="en-US" sz="2000" dirty="0" smtClean="0">
                <a:solidFill>
                  <a:srgbClr val="C00000"/>
                </a:solidFill>
                <a:latin typeface="Comic Sans MS" pitchFamily="66" charset="0"/>
              </a:rPr>
              <a:t>counterexample</a:t>
            </a:r>
            <a:r>
              <a:rPr lang="en-US" sz="2000" dirty="0" smtClean="0">
                <a:latin typeface="Comic Sans MS" pitchFamily="66" charset="0"/>
              </a:rPr>
              <a:t>)</a:t>
            </a:r>
          </a:p>
          <a:p>
            <a:pPr marL="914400" lvl="1" indent="-457200">
              <a:spcBef>
                <a:spcPct val="20000"/>
              </a:spcBef>
              <a:buFont typeface="Wingdings"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Leader election: </a:t>
            </a:r>
          </a:p>
          <a:p>
            <a:pPr marL="457200" indent="-457200">
              <a:spcBef>
                <a:spcPct val="20000"/>
              </a:spcBef>
              <a:defRPr/>
            </a:pPr>
            <a:r>
              <a:rPr lang="en-US" sz="2000" dirty="0" smtClean="0">
                <a:latin typeface="Comic Sans MS" pitchFamily="66" charset="0"/>
              </a:rPr>
              <a:t>		(</a:t>
            </a:r>
            <a:r>
              <a:rPr lang="en-US" sz="2000" dirty="0" err="1" smtClean="0">
                <a:latin typeface="Comic Sans MS" pitchFamily="66" charset="0"/>
              </a:rPr>
              <a:t>r</a:t>
            </a:r>
            <a:r>
              <a:rPr lang="en-US" sz="2000" baseline="-25000" dirty="0" err="1" smtClean="0">
                <a:latin typeface="Comic Sans MS" pitchFamily="66" charset="0"/>
              </a:rPr>
              <a:t>n</a:t>
            </a:r>
            <a:r>
              <a:rPr lang="en-US" sz="2000" dirty="0" smtClean="0">
                <a:latin typeface="Comic Sans MS" pitchFamily="66" charset="0"/>
              </a:rPr>
              <a:t> = N -&gt; </a:t>
            </a:r>
            <a:r>
              <a:rPr lang="en-US" sz="2000" dirty="0" err="1" smtClean="0">
                <a:latin typeface="Comic Sans MS" pitchFamily="66" charset="0"/>
              </a:rPr>
              <a:t>id</a:t>
            </a:r>
            <a:r>
              <a:rPr lang="en-US" sz="2000" baseline="-25000" dirty="0" err="1" smtClean="0">
                <a:latin typeface="Comic Sans MS" pitchFamily="66" charset="0"/>
              </a:rPr>
              <a:t>n</a:t>
            </a:r>
            <a:r>
              <a:rPr lang="en-US" sz="2000" dirty="0" smtClean="0">
                <a:latin typeface="Comic Sans MS" pitchFamily="66" charset="0"/>
              </a:rPr>
              <a:t> = max P), P : set of identifiers of all nodes</a:t>
            </a:r>
          </a:p>
          <a:p>
            <a:pPr marL="457200" indent="-457200">
              <a:spcBef>
                <a:spcPct val="20000"/>
              </a:spcBef>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Euclid’s GCD Program:</a:t>
            </a:r>
          </a:p>
          <a:p>
            <a:pPr marL="457200" indent="-457200">
              <a:spcBef>
                <a:spcPct val="20000"/>
              </a:spcBef>
              <a:defRPr/>
            </a:pPr>
            <a:r>
              <a:rPr lang="en-US" sz="2000" dirty="0" smtClean="0">
                <a:latin typeface="Comic Sans MS" pitchFamily="66" charset="0"/>
              </a:rPr>
              <a:t>		(mode=stop -&gt; x = </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a:t>
            </a:r>
          </a:p>
          <a:p>
            <a:pPr marL="914400" lvl="1" indent="-457200">
              <a:spcBef>
                <a:spcPct val="20000"/>
              </a:spcBef>
              <a:defRPr/>
            </a:pPr>
            <a:endParaRPr lang="en-US" sz="2000" dirty="0" smtClean="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11267" name="Acrobat Document" r:id="rId4" imgW="4790808" imgH="6162472" progId="AcroExch.Document.7">
                <p:embed/>
              </p:oleObj>
            </a:graphicData>
          </a:graphic>
        </p:graphicFrame>
      </p:grpSp>
    </p:spTree>
    <p:extLst>
      <p:ext uri="{BB962C8B-B14F-4D97-AF65-F5344CB8AC3E}">
        <p14:creationId xmlns:p14="http://schemas.microsoft.com/office/powerpoint/2010/main" xmlns=""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Formal Verification</a:t>
            </a:r>
            <a:endParaRPr lang="en-US" sz="2800" dirty="0">
              <a:solidFill>
                <a:srgbClr val="C00000"/>
              </a:solidFill>
              <a:latin typeface="Comic Sans MS" pitchFamily="66" charset="0"/>
              <a:cs typeface="Times New Roman" pitchFamily="18" charset="0"/>
            </a:endParaRPr>
          </a:p>
        </p:txBody>
      </p:sp>
      <p:sp>
        <p:nvSpPr>
          <p:cNvPr id="8" name="Rectangle 4"/>
          <p:cNvSpPr>
            <a:spLocks noChangeArrowheads="1"/>
          </p:cNvSpPr>
          <p:nvPr/>
        </p:nvSpPr>
        <p:spPr bwMode="auto">
          <a:xfrm>
            <a:off x="33528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514600" y="20574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514600" y="25908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248400" y="2057400"/>
            <a:ext cx="838200" cy="0"/>
          </a:xfrm>
          <a:prstGeom prst="line">
            <a:avLst/>
          </a:prstGeom>
          <a:noFill/>
          <a:ln w="31750">
            <a:solidFill>
              <a:schemeClr val="folHlink"/>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2484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282213" y="1750368"/>
            <a:ext cx="2175597" cy="461665"/>
          </a:xfrm>
          <a:prstGeom prst="rect">
            <a:avLst/>
          </a:prstGeom>
          <a:noFill/>
          <a:ln w="12700">
            <a:noFill/>
            <a:miter lim="800000"/>
            <a:headEnd/>
            <a:tailEnd/>
          </a:ln>
        </p:spPr>
        <p:txBody>
          <a:bodyPr wrap="none" anchor="ctr">
            <a:spAutoFit/>
          </a:bodyPr>
          <a:lstStyle/>
          <a:p>
            <a:pPr algn="ctr" eaLnBrk="0" hangingPunct="0"/>
            <a:r>
              <a:rPr lang="en-US" sz="2400" dirty="0" smtClean="0"/>
              <a:t>Model/Program</a:t>
            </a:r>
            <a:endParaRPr lang="en-US" sz="2400" dirty="0"/>
          </a:p>
        </p:txBody>
      </p:sp>
      <p:sp>
        <p:nvSpPr>
          <p:cNvPr id="14" name="Text Box 10"/>
          <p:cNvSpPr txBox="1">
            <a:spLocks noChangeArrowheads="1"/>
          </p:cNvSpPr>
          <p:nvPr/>
        </p:nvSpPr>
        <p:spPr bwMode="auto">
          <a:xfrm>
            <a:off x="387350" y="2362200"/>
            <a:ext cx="1965325" cy="457200"/>
          </a:xfrm>
          <a:prstGeom prst="rect">
            <a:avLst/>
          </a:prstGeom>
          <a:noFill/>
          <a:ln w="12700">
            <a:noFill/>
            <a:miter lim="800000"/>
            <a:headEnd/>
            <a:tailEnd/>
          </a:ln>
        </p:spPr>
        <p:txBody>
          <a:bodyPr wrap="none" anchor="ctr">
            <a:spAutoFit/>
          </a:bodyPr>
          <a:lstStyle/>
          <a:p>
            <a:pPr algn="ctr" eaLnBrk="0" hangingPunct="0"/>
            <a:r>
              <a:rPr lang="en-US" sz="2400"/>
              <a:t>Requirement</a:t>
            </a:r>
          </a:p>
        </p:txBody>
      </p:sp>
      <p:sp>
        <p:nvSpPr>
          <p:cNvPr id="15" name="Text Box 11"/>
          <p:cNvSpPr txBox="1">
            <a:spLocks noChangeArrowheads="1"/>
          </p:cNvSpPr>
          <p:nvPr/>
        </p:nvSpPr>
        <p:spPr bwMode="auto">
          <a:xfrm>
            <a:off x="7245350" y="1752600"/>
            <a:ext cx="1598613" cy="457200"/>
          </a:xfrm>
          <a:prstGeom prst="rect">
            <a:avLst/>
          </a:prstGeom>
          <a:noFill/>
          <a:ln w="12700">
            <a:noFill/>
            <a:miter lim="800000"/>
            <a:headEnd/>
            <a:tailEnd/>
          </a:ln>
        </p:spPr>
        <p:txBody>
          <a:bodyPr wrap="none" anchor="ctr">
            <a:spAutoFit/>
          </a:bodyPr>
          <a:lstStyle/>
          <a:p>
            <a:pPr algn="ctr" eaLnBrk="0" hangingPunct="0"/>
            <a:r>
              <a:rPr lang="en-US" sz="2400">
                <a:solidFill>
                  <a:schemeClr val="folHlink"/>
                </a:solidFill>
              </a:rPr>
              <a:t>yes/proof</a:t>
            </a:r>
          </a:p>
        </p:txBody>
      </p:sp>
      <p:sp>
        <p:nvSpPr>
          <p:cNvPr id="16" name="Text Box 12"/>
          <p:cNvSpPr txBox="1">
            <a:spLocks noChangeArrowheads="1"/>
          </p:cNvSpPr>
          <p:nvPr/>
        </p:nvSpPr>
        <p:spPr bwMode="auto">
          <a:xfrm>
            <a:off x="7239000" y="2286000"/>
            <a:ext cx="1162050" cy="457200"/>
          </a:xfrm>
          <a:prstGeom prst="rect">
            <a:avLst/>
          </a:prstGeom>
          <a:noFill/>
          <a:ln w="12700">
            <a:noFill/>
            <a:miter lim="800000"/>
            <a:headEnd/>
            <a:tailEnd/>
          </a:ln>
        </p:spPr>
        <p:txBody>
          <a:bodyPr wrap="none" anchor="ctr">
            <a:spAutoFit/>
          </a:bodyPr>
          <a:lstStyle/>
          <a:p>
            <a:pPr algn="ctr" eaLnBrk="0" hangingPunct="0"/>
            <a:r>
              <a:rPr lang="en-US" sz="2400">
                <a:solidFill>
                  <a:srgbClr val="CC0000"/>
                </a:solidFill>
              </a:rPr>
              <a:t>no/bug</a:t>
            </a:r>
          </a:p>
        </p:txBody>
      </p:sp>
      <p:sp>
        <p:nvSpPr>
          <p:cNvPr id="17" name="Rectangle 3"/>
          <p:cNvSpPr txBox="1">
            <a:spLocks noChangeArrowheads="1"/>
          </p:cNvSpPr>
          <p:nvPr/>
        </p:nvSpPr>
        <p:spPr>
          <a:xfrm>
            <a:off x="32004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smtClean="0">
                <a:solidFill>
                  <a:schemeClr val="hlink"/>
                </a:solidFill>
              </a:rPr>
              <a:t>Verifier</a:t>
            </a:r>
          </a:p>
        </p:txBody>
      </p:sp>
      <p:sp>
        <p:nvSpPr>
          <p:cNvPr id="28" name="Rectangle 15"/>
          <p:cNvSpPr txBox="1">
            <a:spLocks noChangeArrowheads="1"/>
          </p:cNvSpPr>
          <p:nvPr/>
        </p:nvSpPr>
        <p:spPr>
          <a:xfrm>
            <a:off x="381000" y="4191000"/>
            <a:ext cx="8610600" cy="1219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smtClean="0">
                <a:solidFill>
                  <a:srgbClr val="000099"/>
                </a:solidFill>
                <a:ea typeface="Gulim"/>
                <a:cs typeface="Gulim"/>
              </a:rPr>
              <a:t>Grand challenge: </a:t>
            </a:r>
          </a:p>
          <a:p>
            <a:pPr>
              <a:lnSpc>
                <a:spcPct val="80000"/>
              </a:lnSpc>
              <a:spcBef>
                <a:spcPct val="35000"/>
              </a:spcBef>
              <a:buFont typeface="Wingdings" pitchFamily="2" charset="2"/>
              <a:buNone/>
            </a:pPr>
            <a:r>
              <a:rPr lang="en-US" altLang="ko-KR" sz="2000" dirty="0">
                <a:solidFill>
                  <a:srgbClr val="000099"/>
                </a:solidFill>
                <a:ea typeface="Gulim"/>
                <a:cs typeface="Gulim"/>
              </a:rPr>
              <a:t>	</a:t>
            </a:r>
            <a:r>
              <a:rPr lang="en-US" altLang="ko-KR" sz="2000" dirty="0" smtClean="0">
                <a:solidFill>
                  <a:srgbClr val="000099"/>
                </a:solidFill>
                <a:ea typeface="Gulim"/>
                <a:cs typeface="Gulim"/>
              </a:rPr>
              <a:t>Automate verification as much as possible ! </a:t>
            </a:r>
          </a:p>
        </p:txBody>
      </p: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p:oleObj spid="_x0000_s12291" name="Acrobat Document" r:id="rId4" imgW="4790808" imgH="6162472" progId="AcroExch.Document.7">
                <p:embed/>
              </p:oleObj>
            </a:graphicData>
          </a:graphic>
        </p:graphicFrame>
      </p:grpSp>
    </p:spTree>
    <p:extLst>
      <p:ext uri="{BB962C8B-B14F-4D97-AF65-F5344CB8AC3E}">
        <p14:creationId xmlns:p14="http://schemas.microsoft.com/office/powerpoint/2010/main" xmlns="" val="24309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Analysis Techniques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Dynamic Analysis (runtime)</a:t>
            </a:r>
          </a:p>
          <a:p>
            <a:pPr marL="914400" lvl="1" indent="-457200">
              <a:spcBef>
                <a:spcPct val="20000"/>
              </a:spcBef>
              <a:buFont typeface="Wingdings" pitchFamily="2" charset="2"/>
              <a:buChar char="§"/>
              <a:defRPr/>
            </a:pPr>
            <a:r>
              <a:rPr lang="en-US" sz="2000" dirty="0" smtClean="0">
                <a:latin typeface="Comic Sans MS" pitchFamily="66" charset="0"/>
              </a:rPr>
              <a:t>Execute the system, possibly multiple times with different inputs</a:t>
            </a:r>
          </a:p>
          <a:p>
            <a:pPr marL="914400" lvl="1" indent="-457200">
              <a:spcBef>
                <a:spcPct val="20000"/>
              </a:spcBef>
              <a:buFont typeface="Wingdings" pitchFamily="2" charset="2"/>
              <a:buChar char="§"/>
              <a:defRPr/>
            </a:pPr>
            <a:r>
              <a:rPr lang="en-US" sz="2000" dirty="0" smtClean="0">
                <a:latin typeface="Comic Sans MS" pitchFamily="66" charset="0"/>
              </a:rPr>
              <a:t>Check if every execution meets the desired requirement</a:t>
            </a:r>
          </a:p>
          <a:p>
            <a:pPr marL="457200" indent="-457200">
              <a:spcBef>
                <a:spcPct val="20000"/>
              </a:spcBef>
              <a:buFont typeface="Wingdings" pitchFamily="2" charset="2"/>
              <a:buChar char="q"/>
              <a:defRPr/>
            </a:pPr>
            <a:r>
              <a:rPr lang="en-US" sz="2000" dirty="0" smtClean="0">
                <a:solidFill>
                  <a:srgbClr val="C00000"/>
                </a:solidFill>
                <a:latin typeface="Comic Sans MS" pitchFamily="66" charset="0"/>
              </a:rPr>
              <a:t>Static Analysis (design time)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Analyze the source code or the model for possible bugs</a:t>
            </a:r>
          </a:p>
          <a:p>
            <a:pPr marL="457200" indent="-457200">
              <a:spcBef>
                <a:spcPct val="20000"/>
              </a:spcBef>
              <a:buFont typeface="Wingdings" pitchFamily="2" charset="2"/>
              <a:buChar char="q"/>
              <a:defRPr/>
            </a:pPr>
            <a:r>
              <a:rPr lang="en-US" sz="2000" dirty="0" smtClean="0">
                <a:latin typeface="Comic Sans MS" pitchFamily="66" charset="0"/>
              </a:rPr>
              <a:t>Trade-offs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Dynamic analysis is incomplete, but accurate (checks real system, and bugs discovered are real bugs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Static analysis can catch design bugs early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Many static analysis techniques are not scalable (solution: analyze approximate versions, can lead to false warnings)</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13315" name="Acrobat Document" r:id="rId4" imgW="4790808" imgH="6162472" progId="AcroExch.Document.7">
                <p:embed/>
              </p:oleObj>
            </a:graphicData>
          </a:graphic>
        </p:graphicFrame>
      </p:grpSp>
    </p:spTree>
    <p:extLst>
      <p:ext uri="{BB962C8B-B14F-4D97-AF65-F5344CB8AC3E}">
        <p14:creationId xmlns:p14="http://schemas.microsoft.com/office/powerpoint/2010/main" xmlns="" val="1400375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 Verification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Simulation</a:t>
            </a:r>
          </a:p>
          <a:p>
            <a:pPr marL="914400" lvl="1" indent="-457200">
              <a:spcBef>
                <a:spcPct val="20000"/>
              </a:spcBef>
              <a:buFont typeface="Wingdings" pitchFamily="2" charset="2"/>
              <a:buChar char="§"/>
              <a:defRPr/>
            </a:pPr>
            <a:r>
              <a:rPr lang="en-US" sz="2000" dirty="0" smtClean="0">
                <a:latin typeface="Comic Sans MS" pitchFamily="66" charset="0"/>
              </a:rPr>
              <a:t>Simulate the model, possibly multiple times with different inputs</a:t>
            </a:r>
          </a:p>
          <a:p>
            <a:pPr marL="914400" lvl="1" indent="-457200">
              <a:spcBef>
                <a:spcPct val="20000"/>
              </a:spcBef>
              <a:buFont typeface="Wingdings" pitchFamily="2" charset="2"/>
              <a:buChar char="§"/>
              <a:defRPr/>
            </a:pPr>
            <a:r>
              <a:rPr lang="en-US" sz="2000" dirty="0" smtClean="0">
                <a:latin typeface="Comic Sans MS" pitchFamily="66" charset="0"/>
              </a:rPr>
              <a:t>Easy to implement, scalable, but no correctness guarantees</a:t>
            </a:r>
          </a:p>
          <a:p>
            <a:pPr marL="457200" indent="-457200">
              <a:spcBef>
                <a:spcPct val="20000"/>
              </a:spcBef>
              <a:buFont typeface="Wingdings" pitchFamily="2" charset="2"/>
              <a:buChar char="q"/>
              <a:defRPr/>
            </a:pPr>
            <a:r>
              <a:rPr lang="en-US" sz="2000" dirty="0" smtClean="0">
                <a:solidFill>
                  <a:srgbClr val="C00000"/>
                </a:solidFill>
                <a:latin typeface="Comic Sans MS" pitchFamily="66" charset="0"/>
              </a:rPr>
              <a:t>Proof based</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Construct a proof that system satisfies the invariant</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Requires manual effort (partial automation possible)</a:t>
            </a:r>
          </a:p>
          <a:p>
            <a:pPr marL="457200" indent="-457200">
              <a:spcBef>
                <a:spcPct val="20000"/>
              </a:spcBef>
              <a:buFont typeface="Wingdings" pitchFamily="2" charset="2"/>
              <a:buChar char="q"/>
              <a:defRPr/>
            </a:pPr>
            <a:r>
              <a:rPr lang="en-US" sz="2000" dirty="0" smtClean="0">
                <a:latin typeface="Comic Sans MS" pitchFamily="66" charset="0"/>
              </a:rPr>
              <a:t>State-space analysis (Model checking)</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Algorithm explores “all” reachable states to check invariants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Not scalable, but current tools can analyze many real-world designs</a:t>
            </a:r>
            <a:r>
              <a:rPr lang="en-US" sz="2000" dirty="0">
                <a:latin typeface="Comic Sans MS" pitchFamily="66" charset="0"/>
              </a:rPr>
              <a:t> </a:t>
            </a:r>
            <a:r>
              <a:rPr lang="en-US" sz="2000" dirty="0" smtClean="0">
                <a:latin typeface="Comic Sans MS" pitchFamily="66" charset="0"/>
              </a:rPr>
              <a:t>(relies on many interesting theoretical advances)</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14339" name="Acrobat Document" r:id="rId4" imgW="4790808" imgH="6162472" progId="AcroExch.Document.7">
                <p:embed/>
              </p:oleObj>
            </a:graphicData>
          </a:graphic>
        </p:graphicFrame>
      </p:grpSp>
    </p:spTree>
    <p:extLst>
      <p:ext uri="{BB962C8B-B14F-4D97-AF65-F5344CB8AC3E}">
        <p14:creationId xmlns:p14="http://schemas.microsoft.com/office/powerpoint/2010/main" xmlns="" val="3636534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Given a transition system (S, Init, Trans), and a property </a:t>
            </a:r>
            <a:r>
              <a:rPr lang="en-US" sz="2000" dirty="0" smtClean="0">
                <a:latin typeface="Symbol" panose="05050102010706020507" pitchFamily="18" charset="2"/>
              </a:rPr>
              <a:t>j</a:t>
            </a:r>
            <a:r>
              <a:rPr lang="en-US" sz="2000" dirty="0" smtClean="0">
                <a:latin typeface="Comic Sans MS" pitchFamily="66" charset="0"/>
              </a:rPr>
              <a:t>, prove that all reachable states of T satisfy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definition of reachable states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All initial states are reachable using 0 transitions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state s is reachable in k transitions and (</a:t>
            </a:r>
            <a:r>
              <a:rPr lang="en-US" sz="2000" dirty="0" err="1" smtClean="0">
                <a:latin typeface="Comic Sans MS" pitchFamily="66" charset="0"/>
              </a:rPr>
              <a:t>s,t</a:t>
            </a:r>
            <a:r>
              <a:rPr lang="en-US" sz="2000" dirty="0" smtClean="0">
                <a:latin typeface="Comic Sans MS" pitchFamily="66" charset="0"/>
              </a:rPr>
              <a:t>) is a transition, then the state t is reachable in (k+1) transitions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Reachable = Reachable in n transitions, for some n</a:t>
            </a:r>
          </a:p>
          <a:p>
            <a:pPr marL="457200" indent="-457200">
              <a:spcBef>
                <a:spcPct val="20000"/>
              </a:spcBef>
              <a:buFont typeface="Wingdings" pitchFamily="2" charset="2"/>
              <a:buChar char="q"/>
              <a:defRPr/>
            </a:pPr>
            <a:r>
              <a:rPr lang="en-US" sz="2000" dirty="0" smtClean="0">
                <a:latin typeface="Comic Sans MS" pitchFamily="66" charset="0"/>
              </a:rPr>
              <a:t>Prove: for all n, states reachable in n transitions satisfy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Base case: Show that all initial states satisfy </a:t>
            </a:r>
            <a:r>
              <a:rPr lang="en-US" sz="2000" dirty="0">
                <a:latin typeface="Symbol" panose="05050102010706020507" pitchFamily="18" charset="2"/>
              </a:rPr>
              <a:t>j</a:t>
            </a:r>
            <a:r>
              <a:rPr lang="en-US" sz="2000" dirty="0" smtClean="0">
                <a:latin typeface="Symbol" panose="05050102010706020507" pitchFamily="18" charset="2"/>
              </a:rPr>
              <a:t> </a:t>
            </a:r>
            <a:endParaRPr lang="en-US" sz="2000" dirty="0" smtClean="0">
              <a:latin typeface="Comic Sans MS" pitchFamily="66" charset="0"/>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Inductive case:</a:t>
            </a:r>
          </a:p>
          <a:p>
            <a:pPr lvl="1">
              <a:spcBef>
                <a:spcPct val="20000"/>
              </a:spcBef>
              <a:defRPr/>
            </a:pPr>
            <a:r>
              <a:rPr lang="en-US" sz="2000" dirty="0">
                <a:latin typeface="Comic Sans MS" pitchFamily="66" charset="0"/>
              </a:rPr>
              <a:t>	</a:t>
            </a:r>
            <a:r>
              <a:rPr lang="en-US" sz="2000" dirty="0" smtClean="0">
                <a:latin typeface="Comic Sans MS" pitchFamily="66" charset="0"/>
              </a:rPr>
              <a:t>Assume that a state s satisfies </a:t>
            </a:r>
            <a:r>
              <a:rPr lang="en-US" sz="2000" dirty="0">
                <a:latin typeface="Symbol" panose="05050102010706020507" pitchFamily="18" charset="2"/>
              </a:rPr>
              <a:t>j</a:t>
            </a:r>
            <a:endParaRPr lang="en-US" sz="2000" dirty="0" smtClean="0">
              <a:latin typeface="Comic Sans MS" pitchFamily="66" charset="0"/>
            </a:endParaRPr>
          </a:p>
          <a:p>
            <a:pPr lvl="1">
              <a:spcBef>
                <a:spcPct val="20000"/>
              </a:spcBef>
              <a:defRPr/>
            </a:pPr>
            <a:r>
              <a:rPr lang="en-US" sz="2000" dirty="0">
                <a:latin typeface="Comic Sans MS" pitchFamily="66" charset="0"/>
              </a:rPr>
              <a:t>	</a:t>
            </a:r>
            <a:r>
              <a:rPr lang="en-US" sz="2000" dirty="0" smtClean="0">
                <a:latin typeface="Comic Sans MS" pitchFamily="66" charset="0"/>
              </a:rPr>
              <a:t>Show that if (</a:t>
            </a:r>
            <a:r>
              <a:rPr lang="en-US" sz="2000" dirty="0" err="1" smtClean="0">
                <a:latin typeface="Comic Sans MS" pitchFamily="66" charset="0"/>
              </a:rPr>
              <a:t>s,t</a:t>
            </a:r>
            <a:r>
              <a:rPr lang="en-US" sz="2000" dirty="0" smtClean="0">
                <a:latin typeface="Comic Sans MS" pitchFamily="66" charset="0"/>
              </a:rPr>
              <a:t>) is a transition then t must satisfy </a:t>
            </a:r>
            <a:r>
              <a:rPr lang="en-US" sz="2000" dirty="0">
                <a:latin typeface="Symbol" panose="05050102010706020507" pitchFamily="18" charset="2"/>
              </a:rPr>
              <a:t>j</a:t>
            </a:r>
            <a:endParaRPr lang="en-US" sz="2000" dirty="0" smtClean="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15363" name="Acrobat Document" r:id="rId4" imgW="4790808" imgH="6162472" progId="AcroExch.Document.7">
                <p:embed/>
              </p:oleObj>
            </a:graphicData>
          </a:graphic>
        </p:graphicFrame>
      </p:grpSp>
    </p:spTree>
    <p:extLst>
      <p:ext uri="{BB962C8B-B14F-4D97-AF65-F5344CB8AC3E}">
        <p14:creationId xmlns:p14="http://schemas.microsoft.com/office/powerpoint/2010/main" xmlns="" val="148341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Recap: Inductive Proofs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To show that a statement P holds for all numbers n,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Base case: Prove that P holds for n=0</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P holds for an arbitrary number k</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Prove (using the assumption) that the statement holds for k+1</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Example statement:</a:t>
            </a:r>
          </a:p>
          <a:p>
            <a:pPr>
              <a:spcBef>
                <a:spcPct val="20000"/>
              </a:spcBef>
              <a:defRPr/>
            </a:pPr>
            <a:r>
              <a:rPr lang="en-US" sz="2000" dirty="0">
                <a:latin typeface="Comic Sans MS" pitchFamily="66" charset="0"/>
              </a:rPr>
              <a:t>	</a:t>
            </a:r>
            <a:r>
              <a:rPr lang="en-US" sz="2000" dirty="0" smtClean="0">
                <a:latin typeface="Comic Sans MS" pitchFamily="66" charset="0"/>
              </a:rPr>
              <a:t>For all n, (0 + 1 + 2 + … + n) = n(n+1)/2</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16387" name="Acrobat Document" r:id="rId4" imgW="4790808" imgH="6162472" progId="AcroExch.Document.7">
                <p:embed/>
              </p:oleObj>
            </a:graphicData>
          </a:graphic>
        </p:graphicFrame>
      </p:grpSp>
    </p:spTree>
    <p:extLst>
      <p:ext uri="{BB962C8B-B14F-4D97-AF65-F5344CB8AC3E}">
        <p14:creationId xmlns:p14="http://schemas.microsoft.com/office/powerpoint/2010/main" xmlns="" val="436146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Inductive Invariant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 property </a:t>
            </a:r>
            <a:r>
              <a:rPr lang="en-US" sz="2000" dirty="0" smtClean="0">
                <a:latin typeface="Symbol" panose="05050102010706020507" pitchFamily="18" charset="2"/>
              </a:rPr>
              <a:t>j</a:t>
            </a:r>
            <a:r>
              <a:rPr lang="en-US" sz="2000" dirty="0" smtClean="0">
                <a:latin typeface="Comic Sans MS" pitchFamily="66" charset="0"/>
              </a:rPr>
              <a:t> is an inductive invariant of transition system T if </a:t>
            </a:r>
          </a:p>
          <a:p>
            <a:pPr marL="914400" lvl="1" indent="-457200">
              <a:spcBef>
                <a:spcPct val="20000"/>
              </a:spcBef>
              <a:buFont typeface="+mj-lt"/>
              <a:buAutoNum type="arabicPeriod"/>
              <a:defRPr/>
            </a:pPr>
            <a:r>
              <a:rPr lang="en-US" sz="2000" dirty="0" smtClean="0">
                <a:latin typeface="Comic Sans MS" pitchFamily="66" charset="0"/>
              </a:rPr>
              <a:t>Every initial state of T satisfies </a:t>
            </a:r>
            <a:r>
              <a:rPr lang="en-US" sz="2000" dirty="0" smtClean="0">
                <a:latin typeface="Symbol" panose="05050102010706020507" pitchFamily="18" charset="2"/>
              </a:rPr>
              <a:t>j</a:t>
            </a:r>
          </a:p>
          <a:p>
            <a:pPr marL="914400" lvl="1" indent="-457200">
              <a:spcBef>
                <a:spcPct val="20000"/>
              </a:spcBef>
              <a:buFont typeface="+mj-lt"/>
              <a:buAutoNum type="arabicPeriod"/>
              <a:defRPr/>
            </a:pPr>
            <a:r>
              <a:rPr lang="en-US" sz="2000" dirty="0" smtClean="0">
                <a:latin typeface="Comic Sans MS" pitchFamily="66" charset="0"/>
              </a:rPr>
              <a:t>If a state satisfies </a:t>
            </a:r>
            <a:r>
              <a:rPr lang="en-US" sz="2000" dirty="0" smtClean="0">
                <a:latin typeface="Symbol" pitchFamily="18" charset="2"/>
              </a:rPr>
              <a:t>j</a:t>
            </a:r>
            <a:r>
              <a:rPr lang="en-US" sz="2000" dirty="0" smtClean="0">
                <a:latin typeface="Comic Sans MS" pitchFamily="66" charset="0"/>
              </a:rPr>
              <a:t> and (</a:t>
            </a:r>
            <a:r>
              <a:rPr lang="en-US" sz="2000" dirty="0" err="1" smtClean="0">
                <a:latin typeface="Comic Sans MS" pitchFamily="66" charset="0"/>
              </a:rPr>
              <a:t>s,t</a:t>
            </a:r>
            <a:r>
              <a:rPr lang="en-US" sz="2000" dirty="0" smtClean="0">
                <a:latin typeface="Comic Sans MS" pitchFamily="66" charset="0"/>
              </a:rPr>
              <a:t>) is a transition of T, then t must satisfy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If </a:t>
            </a:r>
            <a:r>
              <a:rPr lang="en-US" sz="2000" dirty="0" smtClean="0">
                <a:latin typeface="Symbol" panose="05050102010706020507" pitchFamily="18" charset="2"/>
              </a:rPr>
              <a:t>j</a:t>
            </a:r>
            <a:r>
              <a:rPr lang="en-US" sz="2000" dirty="0" smtClean="0">
                <a:latin typeface="Comic Sans MS" pitchFamily="66" charset="0"/>
              </a:rPr>
              <a:t> is an inductive invariant, then all reachable states of T must satisfy </a:t>
            </a:r>
            <a:r>
              <a:rPr lang="en-US" sz="2000" dirty="0" smtClean="0">
                <a:latin typeface="Symbol" panose="05050102010706020507" pitchFamily="18" charset="2"/>
              </a:rPr>
              <a:t>j</a:t>
            </a:r>
            <a:r>
              <a:rPr lang="en-US" sz="2000" dirty="0" smtClean="0">
                <a:latin typeface="Comic Sans MS" pitchFamily="66" charset="0"/>
              </a:rPr>
              <a:t>, and thus, it is an invariant</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17411" name="Acrobat Document" r:id="rId4" imgW="4790808" imgH="6162472" progId="AcroExch.Document.7">
                <p:embed/>
              </p:oleObj>
            </a:graphicData>
          </a:graphic>
        </p:graphicFrame>
      </p:grpSp>
    </p:spTree>
    <p:extLst>
      <p:ext uri="{BB962C8B-B14F-4D97-AF65-F5344CB8AC3E}">
        <p14:creationId xmlns:p14="http://schemas.microsoft.com/office/powerpoint/2010/main" xmlns="" val="2850308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(1)</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914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 </a:t>
            </a:r>
            <a:r>
              <a:rPr lang="en-US" sz="2000" dirty="0" err="1" smtClean="0">
                <a:latin typeface="Comic Sans MS" pitchFamily="66" charset="0"/>
              </a:rPr>
              <a:t>int</a:t>
            </a:r>
            <a:r>
              <a:rPr lang="en-US" sz="2000" dirty="0" smtClean="0">
                <a:latin typeface="Comic Sans MS" pitchFamily="66" charset="0"/>
              </a:rPr>
              <a:t> x, initialized to 0</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Is the property </a:t>
            </a:r>
            <a:r>
              <a:rPr lang="en-US" sz="2000" dirty="0" smtClean="0">
                <a:latin typeface="Symbol" panose="05050102010706020507" pitchFamily="18" charset="2"/>
              </a:rPr>
              <a:t>j</a:t>
            </a:r>
            <a:r>
              <a:rPr lang="en-US" sz="2000" dirty="0" smtClean="0">
                <a:latin typeface="Comic Sans MS" pitchFamily="66" charset="0"/>
              </a:rPr>
              <a:t> : (0 &lt;= x &lt;= m) an inductive invariant of T ?</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 Check that it satisfies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suppose s(x) = a</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a:latin typeface="Symbol" panose="05050102010706020507" pitchFamily="18" charset="2"/>
              </a:rPr>
              <a:t>j</a:t>
            </a:r>
            <a:r>
              <a:rPr lang="en-US" sz="2000" dirty="0" smtClean="0">
                <a:latin typeface="Comic Sans MS" pitchFamily="66" charset="0"/>
              </a:rPr>
              <a:t>, that is, assume 0 &lt;= a &lt;=m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t(x) = a+1, else t(x) = a</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 either case, 0 &lt;= t(x) &lt;=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So t satisfies the property </a:t>
            </a:r>
            <a:r>
              <a:rPr lang="en-US" sz="2000" dirty="0">
                <a:latin typeface="Symbol" panose="05050102010706020507" pitchFamily="18" charset="2"/>
              </a:rPr>
              <a:t>j</a:t>
            </a:r>
            <a:r>
              <a:rPr lang="en-US" sz="2000" dirty="0" smtClean="0">
                <a:latin typeface="Comic Sans MS" pitchFamily="66" charset="0"/>
              </a:rPr>
              <a:t>, and the proof is complete</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18435" name="Acrobat Document" r:id="rId4" imgW="4790808" imgH="6162472" progId="AcroExch.Document.7">
                <p:embed/>
              </p:oleObj>
            </a:graphicData>
          </a:graphic>
        </p:graphicFrame>
      </p:grpSp>
    </p:spTree>
    <p:extLst>
      <p:ext uri="{BB962C8B-B14F-4D97-AF65-F5344CB8AC3E}">
        <p14:creationId xmlns:p14="http://schemas.microsoft.com/office/powerpoint/2010/main" xmlns="" val="1789262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10668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variables </a:t>
            </a:r>
            <a:r>
              <a:rPr lang="en-US" sz="2000" dirty="0" err="1" smtClean="0">
                <a:latin typeface="Comic Sans MS" pitchFamily="66" charset="0"/>
              </a:rPr>
              <a:t>int</a:t>
            </a:r>
            <a:r>
              <a:rPr lang="en-US" sz="2000" dirty="0" smtClean="0">
                <a:latin typeface="Comic Sans MS" pitchFamily="66" charset="0"/>
              </a:rPr>
              <a:t> x, y; x is initially 0, y is initially 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 y:=y-1}”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Is the property </a:t>
            </a:r>
            <a:r>
              <a:rPr lang="en-US" sz="2000" dirty="0" smtClean="0">
                <a:latin typeface="Symbol" panose="05050102010706020507" pitchFamily="18" charset="2"/>
              </a:rPr>
              <a:t>j</a:t>
            </a:r>
            <a:r>
              <a:rPr lang="en-US" sz="2000" dirty="0" smtClean="0">
                <a:latin typeface="Comic Sans MS" pitchFamily="66" charset="0"/>
              </a:rPr>
              <a:t> : (0 &lt;= y &lt;= m) an inductive invariant of T ?</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(x=0,y=m). Check that it satisfies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a:latin typeface="Symbol" panose="05050102010706020507" pitchFamily="18" charset="2"/>
              </a:rPr>
              <a:t>j</a:t>
            </a:r>
            <a:r>
              <a:rPr lang="en-US" sz="2000" dirty="0" smtClean="0">
                <a:latin typeface="Comic Sans MS" pitchFamily="66" charset="0"/>
              </a:rPr>
              <a:t>, that is, assume 0 &lt;= b &lt;=m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t(y) = b-1, else t(y) = 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Can we conclude that 0 &lt;= t(y) &lt;= m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No! The proof fails! In fact, </a:t>
            </a:r>
            <a:r>
              <a:rPr lang="en-US" sz="2000" dirty="0">
                <a:latin typeface="Symbol" panose="05050102010706020507" pitchFamily="18" charset="2"/>
              </a:rPr>
              <a:t>j</a:t>
            </a:r>
            <a:r>
              <a:rPr lang="en-US" sz="2000" dirty="0" smtClean="0">
                <a:latin typeface="Symbol" panose="05050102010706020507" pitchFamily="18" charset="2"/>
              </a:rPr>
              <a:t>  </a:t>
            </a:r>
            <a:r>
              <a:rPr lang="en-US" sz="2000" dirty="0" smtClean="0">
                <a:latin typeface="Comic Sans MS" pitchFamily="66" charset="0"/>
              </a:rPr>
              <a:t>is not an inductive invariant of T!</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19459" name="Acrobat Document" r:id="rId4" imgW="4790808" imgH="6162472" progId="AcroExch.Document.7">
                <p:embed/>
              </p:oleObj>
            </a:graphicData>
          </a:graphic>
        </p:graphicFrame>
      </p:grpSp>
    </p:spTree>
    <p:extLst>
      <p:ext uri="{BB962C8B-B14F-4D97-AF65-F5344CB8AC3E}">
        <p14:creationId xmlns:p14="http://schemas.microsoft.com/office/powerpoint/2010/main" xmlns="" val="228145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Requirements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48988" y="1505234"/>
            <a:ext cx="8842612" cy="4057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Requirement: Desirable property of the executions of the system</a:t>
            </a:r>
          </a:p>
          <a:p>
            <a:pPr marL="914400" lvl="1" indent="-457200">
              <a:spcBef>
                <a:spcPct val="20000"/>
              </a:spcBef>
              <a:buFont typeface="Wingdings" pitchFamily="2" charset="2"/>
              <a:buChar char="§"/>
              <a:defRPr/>
            </a:pPr>
            <a:r>
              <a:rPr lang="en-US" sz="2000" dirty="0" smtClean="0">
                <a:latin typeface="Comic Sans MS" pitchFamily="66" charset="0"/>
              </a:rPr>
              <a:t>Informal: Either implicit, or stated in English in documents</a:t>
            </a:r>
          </a:p>
          <a:p>
            <a:pPr marL="914400" lvl="1" indent="-457200">
              <a:spcBef>
                <a:spcPct val="20000"/>
              </a:spcBef>
              <a:buFont typeface="Wingdings" pitchFamily="2" charset="2"/>
              <a:buChar char="§"/>
              <a:defRPr/>
            </a:pPr>
            <a:r>
              <a:rPr lang="en-US" sz="2000" dirty="0" smtClean="0">
                <a:latin typeface="Comic Sans MS" pitchFamily="66" charset="0"/>
              </a:rPr>
              <a:t>Formal: Stated explicitly in a mathematically precise manner</a:t>
            </a:r>
          </a:p>
          <a:p>
            <a:pPr marL="457200" indent="-457200">
              <a:spcBef>
                <a:spcPct val="20000"/>
              </a:spcBef>
              <a:buFont typeface="Wingdings" pitchFamily="2" charset="2"/>
              <a:buChar char="q"/>
              <a:defRPr/>
            </a:pPr>
            <a:r>
              <a:rPr lang="en-US" sz="2000" dirty="0" smtClean="0">
                <a:latin typeface="Comic Sans MS" pitchFamily="66" charset="0"/>
              </a:rPr>
              <a:t>High assurance / safety-critical  systems: Formal requirements</a:t>
            </a:r>
          </a:p>
          <a:p>
            <a:pPr marL="457200" indent="-457200">
              <a:spcBef>
                <a:spcPct val="20000"/>
              </a:spcBef>
              <a:buFont typeface="Wingdings" pitchFamily="2" charset="2"/>
              <a:buChar char="q"/>
              <a:defRPr/>
            </a:pPr>
            <a:r>
              <a:rPr lang="en-US" sz="2000" dirty="0" smtClean="0">
                <a:latin typeface="Comic Sans MS" pitchFamily="66" charset="0"/>
              </a:rPr>
              <a:t>Model/design/system meets the requirements if every execution satisfies all the requirements</a:t>
            </a:r>
          </a:p>
          <a:p>
            <a:pPr marL="457200" indent="-457200">
              <a:spcBef>
                <a:spcPct val="20000"/>
              </a:spcBef>
              <a:buFont typeface="Wingdings" pitchFamily="2" charset="2"/>
              <a:buChar char="q"/>
              <a:defRPr/>
            </a:pPr>
            <a:r>
              <a:rPr lang="en-US" sz="2000" dirty="0" smtClean="0">
                <a:latin typeface="Comic Sans MS" pitchFamily="66" charset="0"/>
              </a:rPr>
              <a:t>Clear separation between requirements (</a:t>
            </a:r>
            <a:r>
              <a:rPr lang="en-US" sz="2000" dirty="0" smtClean="0">
                <a:solidFill>
                  <a:srgbClr val="C00000"/>
                </a:solidFill>
                <a:latin typeface="Comic Sans MS" pitchFamily="66" charset="0"/>
              </a:rPr>
              <a:t>what</a:t>
            </a:r>
            <a:r>
              <a:rPr lang="en-US" sz="2000" dirty="0" smtClean="0">
                <a:latin typeface="Comic Sans MS" pitchFamily="66" charset="0"/>
              </a:rPr>
              <a:t> needs to be implemented) and system (</a:t>
            </a:r>
            <a:r>
              <a:rPr lang="en-US" sz="2000" dirty="0" smtClean="0">
                <a:solidFill>
                  <a:srgbClr val="C00000"/>
                </a:solidFill>
                <a:latin typeface="Comic Sans MS" pitchFamily="66" charset="0"/>
              </a:rPr>
              <a:t>how</a:t>
            </a:r>
            <a:r>
              <a:rPr lang="en-US" sz="2000" dirty="0" smtClean="0">
                <a:latin typeface="Comic Sans MS" pitchFamily="66" charset="0"/>
              </a:rPr>
              <a:t> it is implemented)</a:t>
            </a:r>
          </a:p>
          <a:p>
            <a:pPr marL="457200" indent="-457200">
              <a:spcBef>
                <a:spcPct val="20000"/>
              </a:spcBef>
              <a:buFont typeface="Wingdings" pitchFamily="2" charset="2"/>
              <a:buChar char="q"/>
              <a:defRPr/>
            </a:pPr>
            <a:r>
              <a:rPr lang="en-US" sz="2000" dirty="0" smtClean="0">
                <a:latin typeface="Comic Sans MS" pitchFamily="66" charset="0"/>
              </a:rPr>
              <a:t>Verification problem: Given a requirement </a:t>
            </a:r>
            <a:r>
              <a:rPr lang="en-US" sz="2000" dirty="0" smtClean="0">
                <a:latin typeface="Symbol" pitchFamily="18" charset="2"/>
              </a:rPr>
              <a:t>j</a:t>
            </a:r>
            <a:r>
              <a:rPr lang="en-US" sz="2000" dirty="0" smtClean="0">
                <a:latin typeface="Comic Sans MS" pitchFamily="66" charset="0"/>
              </a:rPr>
              <a:t> and a system/model C, prove/disprove that the system C satisfies the requirement </a:t>
            </a:r>
            <a:r>
              <a:rPr lang="en-US" sz="2000" dirty="0" smtClean="0">
                <a:latin typeface="Symbol" pitchFamily="18" charset="2"/>
              </a:rPr>
              <a:t>j</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2051" name="Acrobat Document" r:id="rId4" imgW="4790808" imgH="6162472" progId="AcroExch.Document.7">
                <p:embed/>
              </p:oleObj>
            </a:graphicData>
          </a:graphic>
        </p:graphicFrame>
      </p:grpSp>
    </p:spTree>
    <p:extLst>
      <p:ext uri="{BB962C8B-B14F-4D97-AF65-F5344CB8AC3E}">
        <p14:creationId xmlns:p14="http://schemas.microsoft.com/office/powerpoint/2010/main" xmlns=""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Why did the proof fail?</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9906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the state s with x=0 and y=0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s satisfies </a:t>
            </a:r>
            <a:r>
              <a:rPr lang="en-US" sz="2000" dirty="0" smtClean="0">
                <a:latin typeface="Symbol" panose="05050102010706020507" pitchFamily="18" charset="2"/>
              </a:rPr>
              <a:t>j</a:t>
            </a:r>
            <a:r>
              <a:rPr lang="en-US" sz="2000" dirty="0" smtClean="0">
                <a:latin typeface="Comic Sans MS" pitchFamily="66" charset="0"/>
              </a:rPr>
              <a:t>: (0&lt;=y &lt;=m)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Executing a transition from s leads to state t with x=1 and y=-1</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t does not satisfy </a:t>
            </a:r>
            <a:r>
              <a:rPr lang="en-US" sz="2000" dirty="0" smtClean="0">
                <a:latin typeface="Symbol" panose="05050102010706020507" pitchFamily="18" charset="2"/>
              </a:rPr>
              <a:t>j</a:t>
            </a:r>
            <a:r>
              <a:rPr lang="en-US" sz="2000" dirty="0" smtClean="0">
                <a:latin typeface="Comic Sans MS" pitchFamily="66" charset="0"/>
              </a:rPr>
              <a:t> !</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The state s in above argument is not reachable!</a:t>
            </a:r>
          </a:p>
          <a:p>
            <a:pPr marL="457200" indent="-457200">
              <a:spcBef>
                <a:spcPct val="20000"/>
              </a:spcBef>
              <a:buFont typeface="Wingdings" pitchFamily="2" charset="2"/>
              <a:buChar char="q"/>
              <a:defRPr/>
            </a:pPr>
            <a:r>
              <a:rPr lang="en-US" sz="2000" dirty="0" smtClean="0">
                <a:latin typeface="Comic Sans MS" pitchFamily="66" charset="0"/>
              </a:rPr>
              <a:t>Cause of failure: The property </a:t>
            </a:r>
            <a:r>
              <a:rPr lang="en-US" sz="2000" dirty="0" smtClean="0">
                <a:latin typeface="Symbol" panose="05050102010706020507" pitchFamily="18" charset="2"/>
              </a:rPr>
              <a:t>j</a:t>
            </a:r>
            <a:r>
              <a:rPr lang="en-US" sz="2000" dirty="0" smtClean="0">
                <a:latin typeface="Comic Sans MS" pitchFamily="66" charset="0"/>
              </a:rPr>
              <a:t> did not capture </a:t>
            </a:r>
            <a:r>
              <a:rPr lang="en-US" sz="2000" dirty="0" err="1" smtClean="0">
                <a:latin typeface="Comic Sans MS" pitchFamily="66" charset="0"/>
              </a:rPr>
              <a:t>corelation</a:t>
            </a:r>
            <a:r>
              <a:rPr lang="en-US" sz="2000" dirty="0" smtClean="0">
                <a:latin typeface="Comic Sans MS" pitchFamily="66" charset="0"/>
              </a:rPr>
              <a:t> between the variables x and y</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Solution: Inductive Strengthening!</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property </a:t>
            </a:r>
            <a:r>
              <a:rPr lang="en-US" sz="2000" dirty="0" smtClean="0">
                <a:latin typeface="Symbol" panose="05050102010706020507" pitchFamily="18" charset="2"/>
              </a:rPr>
              <a:t>y</a:t>
            </a:r>
            <a:r>
              <a:rPr lang="en-US" sz="2000" dirty="0" smtClean="0">
                <a:latin typeface="Comic Sans MS" pitchFamily="66" charset="0"/>
              </a:rPr>
              <a:t>: (0 &lt;= y &lt;= m) &amp; (</a:t>
            </a:r>
            <a:r>
              <a:rPr lang="en-US" sz="2000" dirty="0" err="1" smtClean="0">
                <a:latin typeface="Comic Sans MS" pitchFamily="66" charset="0"/>
              </a:rPr>
              <a:t>x+y</a:t>
            </a:r>
            <a:r>
              <a:rPr lang="en-US" sz="2000" dirty="0" smtClean="0">
                <a:latin typeface="Comic Sans MS" pitchFamily="66" charset="0"/>
              </a:rPr>
              <a:t> =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The property </a:t>
            </a:r>
            <a:r>
              <a:rPr lang="en-US" sz="2000" dirty="0" smtClean="0">
                <a:latin typeface="Symbol" panose="05050102010706020507" pitchFamily="18" charset="2"/>
              </a:rPr>
              <a:t>y</a:t>
            </a:r>
            <a:r>
              <a:rPr lang="en-US" sz="2000" dirty="0" smtClean="0">
                <a:latin typeface="Comic Sans MS" pitchFamily="66" charset="0"/>
              </a:rPr>
              <a:t> implies property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While </a:t>
            </a:r>
            <a:r>
              <a:rPr lang="en-US" sz="2000" dirty="0">
                <a:latin typeface="Symbol" panose="05050102010706020507" pitchFamily="18" charset="2"/>
              </a:rPr>
              <a:t>j</a:t>
            </a:r>
            <a:r>
              <a:rPr lang="en-US" sz="2000" dirty="0" smtClean="0">
                <a:latin typeface="Comic Sans MS" pitchFamily="66" charset="0"/>
              </a:rPr>
              <a:t> is not inductive invariant, </a:t>
            </a:r>
            <a:r>
              <a:rPr lang="en-US" sz="2000" dirty="0" smtClean="0">
                <a:latin typeface="Symbol" panose="05050102010706020507" pitchFamily="18" charset="2"/>
              </a:rPr>
              <a:t>y</a:t>
            </a:r>
            <a:r>
              <a:rPr lang="en-US" sz="2000" dirty="0" smtClean="0">
                <a:latin typeface="Comic Sans MS" pitchFamily="66" charset="0"/>
              </a:rPr>
              <a:t> is!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It follows that all reachable states must satisfy </a:t>
            </a:r>
            <a:r>
              <a:rPr lang="en-US" sz="2000" dirty="0" smtClean="0">
                <a:latin typeface="Symbol" panose="05050102010706020507" pitchFamily="18" charset="2"/>
              </a:rPr>
              <a:t>j</a:t>
            </a: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20483" name="Acrobat Document" r:id="rId4" imgW="4790808" imgH="6162472" progId="AcroExch.Document.7">
                <p:embed/>
              </p:oleObj>
            </a:graphicData>
          </a:graphic>
        </p:graphicFrame>
      </p:grpSp>
    </p:spTree>
    <p:extLst>
      <p:ext uri="{BB962C8B-B14F-4D97-AF65-F5344CB8AC3E}">
        <p14:creationId xmlns:p14="http://schemas.microsoft.com/office/powerpoint/2010/main" xmlns="" val="426562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(3)</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914400"/>
            <a:ext cx="8991600" cy="5029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variables </a:t>
            </a:r>
            <a:r>
              <a:rPr lang="en-US" sz="2000" dirty="0" err="1" smtClean="0">
                <a:latin typeface="Comic Sans MS" pitchFamily="66" charset="0"/>
              </a:rPr>
              <a:t>int</a:t>
            </a:r>
            <a:r>
              <a:rPr lang="en-US" sz="2000" dirty="0" smtClean="0">
                <a:latin typeface="Comic Sans MS" pitchFamily="66" charset="0"/>
              </a:rPr>
              <a:t> x, y; x is initially 0, y is initially 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 y:=y-1}”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P</a:t>
            </a:r>
            <a:r>
              <a:rPr lang="en-US" sz="2000" dirty="0" smtClean="0">
                <a:latin typeface="Comic Sans MS" pitchFamily="66" charset="0"/>
              </a:rPr>
              <a:t>roperty </a:t>
            </a:r>
            <a:r>
              <a:rPr lang="en-US" sz="2000" dirty="0" smtClean="0">
                <a:latin typeface="Symbol" panose="05050102010706020507" pitchFamily="18" charset="2"/>
              </a:rPr>
              <a:t>y</a:t>
            </a:r>
            <a:r>
              <a:rPr lang="en-US" sz="2000" dirty="0" smtClean="0">
                <a:latin typeface="Comic Sans MS" pitchFamily="66" charset="0"/>
              </a:rPr>
              <a:t> : (0 &lt;= y &lt;= m) &amp; (</a:t>
            </a:r>
            <a:r>
              <a:rPr lang="en-US" sz="2000" dirty="0" err="1" smtClean="0">
                <a:latin typeface="Comic Sans MS" pitchFamily="66" charset="0"/>
              </a:rPr>
              <a:t>x+y</a:t>
            </a:r>
            <a:r>
              <a:rPr lang="en-US" sz="2000" dirty="0" smtClean="0">
                <a:latin typeface="Comic Sans MS" pitchFamily="66" charset="0"/>
              </a:rPr>
              <a:t> = m)</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(x=0,y=m). Check that it satisfies </a:t>
            </a:r>
            <a:r>
              <a:rPr lang="en-US" sz="2000" dirty="0" smtClean="0">
                <a:latin typeface="Symbol" panose="05050102010706020507" pitchFamily="18" charset="2"/>
              </a:rPr>
              <a:t>y</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smtClean="0">
                <a:latin typeface="Symbol" panose="05050102010706020507" pitchFamily="18" charset="2"/>
              </a:rPr>
              <a:t>y</a:t>
            </a:r>
            <a:r>
              <a:rPr lang="en-US" sz="2000" dirty="0" smtClean="0">
                <a:latin typeface="Comic Sans MS" pitchFamily="66" charset="0"/>
              </a:rPr>
              <a:t>, that is, assume 0 &lt;= b &lt;=m and </a:t>
            </a:r>
            <a:r>
              <a:rPr lang="en-US" sz="2000" dirty="0" err="1" smtClean="0">
                <a:latin typeface="Comic Sans MS" pitchFamily="66" charset="0"/>
              </a:rPr>
              <a:t>a+b</a:t>
            </a:r>
            <a:r>
              <a:rPr lang="en-US" sz="2000" dirty="0" smtClean="0">
                <a:latin typeface="Comic Sans MS" pitchFamily="66" charset="0"/>
              </a:rPr>
              <a:t>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t(x) = a+1 and t(y) = b-1, else t(x)=a and t(y)=b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But if a&lt;m, since </a:t>
            </a:r>
            <a:r>
              <a:rPr lang="en-US" sz="2000" dirty="0" err="1" smtClean="0">
                <a:latin typeface="Comic Sans MS" pitchFamily="66" charset="0"/>
              </a:rPr>
              <a:t>a+b</a:t>
            </a:r>
            <a:r>
              <a:rPr lang="en-US" sz="2000" dirty="0" smtClean="0">
                <a:latin typeface="Comic Sans MS" pitchFamily="66" charset="0"/>
              </a:rPr>
              <a:t>=m holds, b &gt;0, and thus b-1 &gt;=0</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 either case, the condition (0&lt;= t(y) &lt;=m &amp; t(x)+t(y)=m) holds!</a:t>
            </a:r>
          </a:p>
          <a:p>
            <a:pPr marL="457200" indent="-457200">
              <a:spcBef>
                <a:spcPct val="20000"/>
              </a:spcBef>
              <a:buFont typeface="Wingdings" pitchFamily="2" charset="2"/>
              <a:buChar char="q"/>
              <a:defRPr/>
            </a:pPr>
            <a:r>
              <a:rPr lang="en-US" sz="2000" dirty="0" smtClean="0">
                <a:latin typeface="Comic Sans MS" pitchFamily="66" charset="0"/>
              </a:rPr>
              <a:t>Conclusion: Property </a:t>
            </a:r>
            <a:r>
              <a:rPr lang="en-US" sz="2000" dirty="0" smtClean="0">
                <a:latin typeface="Symbol" pitchFamily="18" charset="2"/>
              </a:rPr>
              <a:t>y</a:t>
            </a:r>
            <a:r>
              <a:rPr lang="en-US" sz="2000" dirty="0" smtClean="0">
                <a:latin typeface="Comic Sans MS" pitchFamily="66" charset="0"/>
              </a:rPr>
              <a:t> is an inductive invariant!</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21507" name="Acrobat Document" r:id="rId4" imgW="4790808" imgH="6162472" progId="AcroExch.Document.7">
                <p:embed/>
              </p:oleObj>
            </a:graphicData>
          </a:graphic>
        </p:graphicFrame>
      </p:grpSp>
    </p:spTree>
    <p:extLst>
      <p:ext uri="{BB962C8B-B14F-4D97-AF65-F5344CB8AC3E}">
        <p14:creationId xmlns:p14="http://schemas.microsoft.com/office/powerpoint/2010/main" xmlns="" val="445193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Proof Rule for Proving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56866" y="1066800"/>
            <a:ext cx="9087134"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To establish that a property </a:t>
            </a:r>
            <a:r>
              <a:rPr lang="en-US" sz="2000" dirty="0" smtClean="0">
                <a:latin typeface="Symbol" panose="05050102010706020507" pitchFamily="18" charset="2"/>
              </a:rPr>
              <a:t>j</a:t>
            </a:r>
            <a:r>
              <a:rPr lang="en-US" sz="2000" dirty="0" smtClean="0">
                <a:latin typeface="Comic Sans MS" pitchFamily="66" charset="0"/>
              </a:rPr>
              <a:t> is an invariant of transition system T</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Find another property </a:t>
            </a:r>
            <a:r>
              <a:rPr lang="en-US" sz="2000" dirty="0" smtClean="0">
                <a:latin typeface="Symbol" panose="05050102010706020507" pitchFamily="18" charset="2"/>
              </a:rPr>
              <a:t>y</a:t>
            </a:r>
            <a:r>
              <a:rPr lang="en-US" sz="2000" dirty="0" smtClean="0">
                <a:latin typeface="Comic Sans MS" pitchFamily="66" charset="0"/>
              </a:rPr>
              <a:t> such that</a:t>
            </a: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implies </a:t>
            </a:r>
            <a:r>
              <a:rPr lang="en-US" sz="2000" dirty="0">
                <a:latin typeface="Symbol" panose="05050102010706020507" pitchFamily="18" charset="2"/>
              </a:rPr>
              <a:t>j</a:t>
            </a:r>
            <a:r>
              <a:rPr lang="en-US" sz="2000" dirty="0" smtClean="0">
                <a:latin typeface="Comic Sans MS" pitchFamily="66" charset="0"/>
              </a:rPr>
              <a:t> (that is, a state satisfying </a:t>
            </a:r>
            <a:r>
              <a:rPr lang="en-US" sz="2000" dirty="0" smtClean="0">
                <a:latin typeface="Symbol" panose="05050102010706020507" pitchFamily="18" charset="2"/>
              </a:rPr>
              <a:t>y</a:t>
            </a:r>
            <a:r>
              <a:rPr lang="en-US" sz="2000" dirty="0" smtClean="0">
                <a:latin typeface="Comic Sans MS" pitchFamily="66" charset="0"/>
              </a:rPr>
              <a:t> must satisfy </a:t>
            </a:r>
            <a:r>
              <a:rPr lang="en-US" sz="2000" dirty="0">
                <a:latin typeface="Symbol" panose="05050102010706020507" pitchFamily="18" charset="2"/>
              </a:rPr>
              <a:t>j</a:t>
            </a:r>
            <a:r>
              <a:rPr lang="en-US" sz="2000" dirty="0" smtClean="0">
                <a:latin typeface="Comic Sans MS" pitchFamily="66" charset="0"/>
              </a:rPr>
              <a:t>)</a:t>
            </a:r>
            <a:endParaRPr lang="en-US" sz="2000" dirty="0" smtClean="0">
              <a:latin typeface="Symbol" panose="05050102010706020507" pitchFamily="18" charset="2"/>
            </a:endParaRP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is an inductive invariant</a:t>
            </a:r>
          </a:p>
          <a:p>
            <a:pPr marL="1371600" lvl="2" indent="-457200">
              <a:spcBef>
                <a:spcPct val="20000"/>
              </a:spcBef>
              <a:buFont typeface="Wingdings" panose="05000000000000000000" pitchFamily="2" charset="2"/>
              <a:buChar char="§"/>
              <a:defRPr/>
            </a:pPr>
            <a:r>
              <a:rPr lang="en-US" sz="2000" dirty="0" smtClean="0">
                <a:latin typeface="Comic Sans MS" pitchFamily="66" charset="0"/>
              </a:rPr>
              <a:t>Show that every initial state satisfies </a:t>
            </a:r>
            <a:r>
              <a:rPr lang="en-US" sz="2000" dirty="0" smtClean="0">
                <a:latin typeface="Symbol" panose="05050102010706020507" pitchFamily="18" charset="2"/>
              </a:rPr>
              <a:t>y</a:t>
            </a:r>
            <a:endParaRPr lang="en-US" sz="2000" dirty="0" smtClean="0">
              <a:latin typeface="Comic Sans MS" pitchFamily="66" charset="0"/>
            </a:endParaRPr>
          </a:p>
          <a:p>
            <a:pPr marL="1371600" lvl="2" indent="-457200">
              <a:spcBef>
                <a:spcPct val="20000"/>
              </a:spcBef>
              <a:buFont typeface="Wingdings" panose="05000000000000000000" pitchFamily="2" charset="2"/>
              <a:buChar char="§"/>
              <a:defRPr/>
            </a:pPr>
            <a:r>
              <a:rPr lang="en-US" sz="2000" dirty="0" smtClean="0">
                <a:latin typeface="Comic Sans MS" pitchFamily="66" charset="0"/>
              </a:rPr>
              <a:t>Assume that a state s satisfies </a:t>
            </a:r>
            <a:r>
              <a:rPr lang="en-US" sz="2000" dirty="0" smtClean="0">
                <a:latin typeface="Symbol" panose="05050102010706020507" pitchFamily="18" charset="2"/>
              </a:rPr>
              <a:t>y</a:t>
            </a:r>
            <a:r>
              <a:rPr lang="en-US" sz="2000" dirty="0" smtClean="0">
                <a:latin typeface="Comic Sans MS" pitchFamily="66" charset="0"/>
              </a:rPr>
              <a:t>. Consider a state t such that (</a:t>
            </a:r>
            <a:r>
              <a:rPr lang="en-US" sz="2000" dirty="0" err="1" smtClean="0">
                <a:latin typeface="Comic Sans MS" pitchFamily="66" charset="0"/>
              </a:rPr>
              <a:t>s,t</a:t>
            </a:r>
            <a:r>
              <a:rPr lang="en-US" sz="2000" dirty="0" smtClean="0">
                <a:latin typeface="Comic Sans MS" pitchFamily="66" charset="0"/>
              </a:rPr>
              <a:t>) is a transition. Show that t must satisfy </a:t>
            </a:r>
            <a:r>
              <a:rPr lang="en-US" sz="2000" dirty="0" smtClean="0">
                <a:latin typeface="Symbol" panose="05050102010706020507" pitchFamily="18" charset="2"/>
              </a:rPr>
              <a:t>y</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This is a sound and complete strategy for establishing invariants</a:t>
            </a:r>
          </a:p>
          <a:p>
            <a:pPr marL="914400" lvl="1" indent="-457200">
              <a:spcBef>
                <a:spcPct val="20000"/>
              </a:spcBef>
              <a:buFont typeface="+mj-lt"/>
              <a:buAutoNum type="arabicPeriod"/>
              <a:defRPr/>
            </a:pPr>
            <a:r>
              <a:rPr lang="en-US" sz="2000" dirty="0" smtClean="0">
                <a:latin typeface="Comic Sans MS" pitchFamily="66" charset="0"/>
              </a:rPr>
              <a:t>Sound means this is a correct proof technique</a:t>
            </a:r>
          </a:p>
          <a:p>
            <a:pPr marL="914400" lvl="1" indent="-457200">
              <a:spcBef>
                <a:spcPct val="20000"/>
              </a:spcBef>
              <a:buFont typeface="+mj-lt"/>
              <a:buAutoNum type="arabicPeriod"/>
              <a:defRPr/>
            </a:pPr>
            <a:r>
              <a:rPr lang="en-US" sz="2000" dirty="0" smtClean="0">
                <a:latin typeface="Comic Sans MS" pitchFamily="66" charset="0"/>
              </a:rPr>
              <a:t>Complete: If </a:t>
            </a:r>
            <a:r>
              <a:rPr lang="en-US" sz="2000" dirty="0">
                <a:latin typeface="Symbol" panose="05050102010706020507" pitchFamily="18" charset="2"/>
              </a:rPr>
              <a:t>j</a:t>
            </a:r>
            <a:r>
              <a:rPr lang="en-US" sz="2000" dirty="0" smtClean="0">
                <a:latin typeface="Comic Sans MS" pitchFamily="66" charset="0"/>
              </a:rPr>
              <a:t> is an invariant, then there must exist some inductive strengthening </a:t>
            </a:r>
            <a:r>
              <a:rPr lang="en-US" sz="2000" dirty="0" smtClean="0">
                <a:latin typeface="Symbol" panose="05050102010706020507" pitchFamily="18" charset="2"/>
              </a:rPr>
              <a:t>y</a:t>
            </a:r>
            <a:r>
              <a:rPr lang="en-US" sz="2000" dirty="0" smtClean="0">
                <a:latin typeface="Comic Sans MS" pitchFamily="66" charset="0"/>
              </a:rPr>
              <a:t> satisfying above conditions</a:t>
            </a: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22531" name="Acrobat Document" r:id="rId4" imgW="4790808" imgH="6162472" progId="AcroExch.Document.7">
                <p:embed/>
              </p:oleObj>
            </a:graphicData>
          </a:graphic>
        </p:graphicFrame>
      </p:grpSp>
    </p:spTree>
    <p:extLst>
      <p:ext uri="{BB962C8B-B14F-4D97-AF65-F5344CB8AC3E}">
        <p14:creationId xmlns:p14="http://schemas.microsoft.com/office/powerpoint/2010/main" xmlns="" val="368581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Oval 68"/>
          <p:cNvSpPr/>
          <p:nvPr/>
        </p:nvSpPr>
        <p:spPr>
          <a:xfrm>
            <a:off x="1143000" y="1143000"/>
            <a:ext cx="6294119" cy="4687666"/>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1295400" y="1295400"/>
            <a:ext cx="5404644" cy="4535266"/>
          </a:xfrm>
          <a:prstGeom prst="ellipse">
            <a:avLst/>
          </a:prstGeom>
          <a:solidFill>
            <a:srgbClr val="F7FA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Inductive Invariants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990600" y="990600"/>
            <a:ext cx="6781800" cy="515143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398371" y="438911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2564755" y="1852433"/>
            <a:ext cx="833883" cy="707886"/>
          </a:xfrm>
          <a:prstGeom prst="rect">
            <a:avLst/>
          </a:prstGeom>
          <a:noFill/>
        </p:spPr>
        <p:txBody>
          <a:bodyPr wrap="none" rtlCol="0">
            <a:spAutoFit/>
          </a:bodyPr>
          <a:lstStyle/>
          <a:p>
            <a:r>
              <a:rPr lang="en-US" sz="2000" b="1" dirty="0" smtClean="0"/>
              <a:t>Initial</a:t>
            </a:r>
          </a:p>
          <a:p>
            <a:r>
              <a:rPr lang="en-US" sz="2000" b="1" dirty="0" smtClean="0"/>
              <a:t>States</a:t>
            </a:r>
            <a:endParaRPr lang="en-US" sz="2000" b="1" dirty="0"/>
          </a:p>
        </p:txBody>
      </p:sp>
      <p:sp>
        <p:nvSpPr>
          <p:cNvPr id="65" name="TextBox 64"/>
          <p:cNvSpPr txBox="1"/>
          <p:nvPr/>
        </p:nvSpPr>
        <p:spPr>
          <a:xfrm>
            <a:off x="2710089" y="4211448"/>
            <a:ext cx="1283749" cy="707886"/>
          </a:xfrm>
          <a:prstGeom prst="rect">
            <a:avLst/>
          </a:prstGeom>
          <a:noFill/>
        </p:spPr>
        <p:txBody>
          <a:bodyPr wrap="none" rtlCol="0">
            <a:spAutoFit/>
          </a:bodyPr>
          <a:lstStyle/>
          <a:p>
            <a:r>
              <a:rPr lang="en-US" sz="2000" b="1" dirty="0" smtClean="0"/>
              <a:t>Reachable</a:t>
            </a:r>
          </a:p>
          <a:p>
            <a:r>
              <a:rPr lang="en-US" sz="2000" b="1" dirty="0" smtClean="0"/>
              <a:t>States</a:t>
            </a:r>
            <a:endParaRPr lang="en-US" sz="2000" b="1" dirty="0"/>
          </a:p>
        </p:txBody>
      </p:sp>
      <p:sp>
        <p:nvSpPr>
          <p:cNvPr id="73" name="TextBox 72"/>
          <p:cNvSpPr txBox="1"/>
          <p:nvPr/>
        </p:nvSpPr>
        <p:spPr>
          <a:xfrm>
            <a:off x="6092346" y="3169919"/>
            <a:ext cx="1329275" cy="400110"/>
          </a:xfrm>
          <a:prstGeom prst="rect">
            <a:avLst/>
          </a:prstGeom>
          <a:noFill/>
        </p:spPr>
        <p:txBody>
          <a:bodyPr wrap="none" rtlCol="0">
            <a:spAutoFit/>
          </a:bodyPr>
          <a:lstStyle/>
          <a:p>
            <a:r>
              <a:rPr lang="en-US" sz="2000" b="1" dirty="0" smtClean="0"/>
              <a:t>Property </a:t>
            </a:r>
            <a:r>
              <a:rPr lang="en-US" sz="2000" b="1" dirty="0" smtClean="0">
                <a:latin typeface="Symbol" panose="05050102010706020507" pitchFamily="18" charset="2"/>
              </a:rPr>
              <a:t>j</a:t>
            </a:r>
          </a:p>
        </p:txBody>
      </p:sp>
      <p:sp>
        <p:nvSpPr>
          <p:cNvPr id="77" name="Oval 76"/>
          <p:cNvSpPr/>
          <p:nvPr/>
        </p:nvSpPr>
        <p:spPr>
          <a:xfrm>
            <a:off x="5173981" y="49238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6532657" y="4701540"/>
            <a:ext cx="45719" cy="45719"/>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6700043" y="256794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5702490" y="5036822"/>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6835140" y="51080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a:off x="7208519" y="219455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p:cNvCxnSpPr/>
          <p:nvPr/>
        </p:nvCxnSpPr>
        <p:spPr>
          <a:xfrm flipV="1">
            <a:off x="6745762" y="2229312"/>
            <a:ext cx="462757" cy="38434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9" idx="4"/>
          </p:cNvCxnSpPr>
          <p:nvPr/>
        </p:nvCxnSpPr>
        <p:spPr>
          <a:xfrm>
            <a:off x="6555517" y="4747259"/>
            <a:ext cx="848323" cy="33528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5444090" y="4465319"/>
            <a:ext cx="304803" cy="61722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2" name="Oval 91"/>
          <p:cNvSpPr/>
          <p:nvPr/>
        </p:nvSpPr>
        <p:spPr>
          <a:xfrm>
            <a:off x="6093710" y="2759364"/>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flipH="1">
            <a:off x="5836919" y="2820324"/>
            <a:ext cx="255427" cy="2343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3317011" y="5153802"/>
            <a:ext cx="1920782" cy="400110"/>
          </a:xfrm>
          <a:prstGeom prst="rect">
            <a:avLst/>
          </a:prstGeom>
          <a:noFill/>
        </p:spPr>
        <p:txBody>
          <a:bodyPr wrap="none" rtlCol="0">
            <a:spAutoFit/>
          </a:bodyPr>
          <a:lstStyle/>
          <a:p>
            <a:r>
              <a:rPr lang="en-US" sz="2000" b="1" dirty="0" smtClean="0"/>
              <a:t>Strengthening </a:t>
            </a:r>
            <a:r>
              <a:rPr lang="en-US" sz="2000" b="1" dirty="0">
                <a:latin typeface="Symbol" panose="05050102010706020507" pitchFamily="18" charset="2"/>
              </a:rPr>
              <a:t>y</a:t>
            </a:r>
            <a:endParaRPr lang="en-US" sz="2000" b="1" dirty="0" smtClean="0">
              <a:latin typeface="Symbol" panose="05050102010706020507" pitchFamily="18" charset="2"/>
            </a:endParaRPr>
          </a:p>
        </p:txBody>
      </p:sp>
      <p:grpSp>
        <p:nvGrpSpPr>
          <p:cNvPr id="86" name="Group 85"/>
          <p:cNvGrpSpPr/>
          <p:nvPr/>
        </p:nvGrpSpPr>
        <p:grpSpPr>
          <a:xfrm>
            <a:off x="0" y="6142038"/>
            <a:ext cx="9144000" cy="715962"/>
            <a:chOff x="0" y="6142038"/>
            <a:chExt cx="9144000" cy="715962"/>
          </a:xfrm>
        </p:grpSpPr>
        <p:pic>
          <p:nvPicPr>
            <p:cNvPr id="9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99" name="Object 2"/>
            <p:cNvGraphicFramePr>
              <a:graphicFrameLocks noChangeAspect="1"/>
            </p:cNvGraphicFramePr>
            <p:nvPr/>
          </p:nvGraphicFramePr>
          <p:xfrm>
            <a:off x="8653463" y="6163469"/>
            <a:ext cx="490537" cy="673100"/>
          </p:xfrm>
          <a:graphic>
            <a:graphicData uri="http://schemas.openxmlformats.org/presentationml/2006/ole">
              <p:oleObj spid="_x0000_s23555" name="Acrobat Document" r:id="rId4" imgW="4790808" imgH="6162472" progId="AcroExch.Document.7">
                <p:embed/>
              </p:oleObj>
            </a:graphicData>
          </a:graphic>
        </p:graphicFrame>
      </p:grpSp>
    </p:spTree>
    <p:extLst>
      <p:ext uri="{BB962C8B-B14F-4D97-AF65-F5344CB8AC3E}">
        <p14:creationId xmlns:p14="http://schemas.microsoft.com/office/powerpoint/2010/main" xmlns="" val="2400660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91" grpId="0" animBg="1"/>
      <p:bldP spid="64" grpId="0" animBg="1"/>
      <p:bldP spid="65" grpId="0"/>
      <p:bldP spid="73" grpId="0"/>
      <p:bldP spid="9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Correctness of GCD</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3276600"/>
            <a:ext cx="8991600" cy="2819400"/>
          </a:xfrm>
          <a:prstGeom prst="rect">
            <a:avLst/>
          </a:prstGeom>
        </p:spPr>
        <p:txBody>
          <a:bodyPr vert="horz" lIns="91440" tIns="45720" rIns="91440" bIns="45720" rtlCol="0">
            <a:noAutofit/>
          </a:bodyPr>
          <a:lstStyle/>
          <a:p>
            <a:pPr marL="457200" indent="-457200">
              <a:spcBef>
                <a:spcPct val="20000"/>
              </a:spcBef>
              <a:buFont typeface="Wingdings" pitchFamily="2" charset="2"/>
              <a:buChar char="q"/>
              <a:defRPr/>
            </a:pPr>
            <a:r>
              <a:rPr lang="en-US" sz="2000" dirty="0" smtClean="0">
                <a:latin typeface="Comic Sans MS" pitchFamily="66" charset="0"/>
              </a:rPr>
              <a:t>Property </a:t>
            </a:r>
            <a:r>
              <a:rPr lang="en-US" sz="2000" dirty="0">
                <a:latin typeface="Symbol" panose="05050102010706020507" pitchFamily="18" charset="2"/>
              </a:rPr>
              <a:t>j</a:t>
            </a:r>
            <a:r>
              <a:rPr lang="en-US" sz="2000" dirty="0" smtClean="0">
                <a:latin typeface="Comic Sans MS" pitchFamily="66" charset="0"/>
              </a:rPr>
              <a:t> : </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x,y</a:t>
            </a:r>
            <a:r>
              <a:rPr lang="en-US" sz="2000" dirty="0" smtClean="0">
                <a:latin typeface="Comic Sans MS" pitchFamily="66" charset="0"/>
              </a:rPr>
              <a:t>) = </a:t>
            </a:r>
            <a:r>
              <a:rPr lang="en-US" sz="2000" dirty="0" err="1" smtClean="0">
                <a:latin typeface="Comic Sans MS" pitchFamily="66" charset="0"/>
              </a:rPr>
              <a:t>gcd</a:t>
            </a:r>
            <a:r>
              <a:rPr lang="en-US" sz="2000" dirty="0" smtClean="0">
                <a:latin typeface="Comic Sans MS" pitchFamily="66" charset="0"/>
              </a:rPr>
              <a:t> (</a:t>
            </a:r>
            <a:r>
              <a:rPr lang="en-US" sz="2000" dirty="0" err="1" smtClean="0">
                <a:latin typeface="Comic Sans MS" pitchFamily="66" charset="0"/>
              </a:rPr>
              <a:t>m,n</a:t>
            </a:r>
            <a:r>
              <a:rPr lang="en-US" sz="2000" dirty="0" smtClean="0">
                <a:latin typeface="Comic Sans MS" pitchFamily="66" charset="0"/>
              </a:rPr>
              <a:t>)</a:t>
            </a:r>
          </a:p>
          <a:p>
            <a:pPr marL="457200" indent="-457200">
              <a:spcBef>
                <a:spcPct val="20000"/>
              </a:spcBef>
              <a:buFont typeface="Wingdings" pitchFamily="2" charset="2"/>
              <a:buChar char="q"/>
              <a:defRPr/>
            </a:pPr>
            <a:r>
              <a:rPr lang="en-US" sz="2000" dirty="0" smtClean="0">
                <a:latin typeface="Comic Sans MS" pitchFamily="66" charset="0"/>
              </a:rPr>
              <a:t>Verify that this property is indeed an inductive invariant!</a:t>
            </a:r>
          </a:p>
          <a:p>
            <a:pPr marL="457200" indent="-457200">
              <a:spcBef>
                <a:spcPct val="20000"/>
              </a:spcBef>
              <a:buFont typeface="Wingdings" pitchFamily="2" charset="2"/>
              <a:buChar char="q"/>
              <a:defRPr/>
            </a:pPr>
            <a:r>
              <a:rPr lang="en-US" sz="2000" dirty="0" smtClean="0">
                <a:latin typeface="Comic Sans MS" pitchFamily="66" charset="0"/>
              </a:rPr>
              <a:t>Captures the core logic of the program: Even though x and y are updated at every step, their </a:t>
            </a:r>
            <a:r>
              <a:rPr lang="en-US" sz="2000" dirty="0" err="1" smtClean="0">
                <a:latin typeface="Comic Sans MS" pitchFamily="66" charset="0"/>
              </a:rPr>
              <a:t>gcd</a:t>
            </a:r>
            <a:r>
              <a:rPr lang="en-US" sz="2000" dirty="0" smtClean="0">
                <a:latin typeface="Comic Sans MS" pitchFamily="66" charset="0"/>
              </a:rPr>
              <a:t> stays unchanged</a:t>
            </a:r>
          </a:p>
          <a:p>
            <a:pPr marL="457200" indent="-457200">
              <a:spcBef>
                <a:spcPct val="20000"/>
              </a:spcBef>
              <a:buFont typeface="Wingdings" pitchFamily="2" charset="2"/>
              <a:buChar char="q"/>
              <a:defRPr/>
            </a:pPr>
            <a:r>
              <a:rPr lang="en-US" sz="2000" dirty="0" smtClean="0">
                <a:latin typeface="Comic Sans MS" pitchFamily="66" charset="0"/>
              </a:rPr>
              <a:t>When switching to “stop”, if x is 0, then </a:t>
            </a:r>
            <a:r>
              <a:rPr lang="en-US" sz="2000" dirty="0" err="1" smtClean="0">
                <a:latin typeface="Comic Sans MS" pitchFamily="66" charset="0"/>
              </a:rPr>
              <a:t>gcd</a:t>
            </a:r>
            <a:r>
              <a:rPr lang="en-US" sz="2000" dirty="0" smtClean="0">
                <a:latin typeface="Comic Sans MS" pitchFamily="66" charset="0"/>
              </a:rPr>
              <a:t>(0,y) is y; if y=0, then </a:t>
            </a:r>
            <a:r>
              <a:rPr lang="en-US" sz="2000" dirty="0" err="1" smtClean="0">
                <a:latin typeface="Comic Sans MS" pitchFamily="66" charset="0"/>
              </a:rPr>
              <a:t>gcd</a:t>
            </a:r>
            <a:r>
              <a:rPr lang="en-US" sz="2000" dirty="0" smtClean="0">
                <a:latin typeface="Comic Sans MS" pitchFamily="66" charset="0"/>
              </a:rPr>
              <a:t>(x,0)=x, and thus x=</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 upon switching to stop</a:t>
            </a:r>
          </a:p>
          <a:p>
            <a:pPr marL="457200" indent="-457200">
              <a:spcBef>
                <a:spcPct val="20000"/>
              </a:spcBef>
              <a:buFont typeface="Wingdings" pitchFamily="2" charset="2"/>
              <a:buChar char="q"/>
              <a:defRPr/>
            </a:pPr>
            <a:r>
              <a:rPr lang="en-US" sz="2000" dirty="0" smtClean="0">
                <a:latin typeface="Comic Sans MS" pitchFamily="66" charset="0"/>
              </a:rPr>
              <a:t>Note that (mode=stop -&gt; y=</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 is invariant, but not inductive</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cxnSp>
        <p:nvCxnSpPr>
          <p:cNvPr id="12" name="Straight Arrow Connector 11"/>
          <p:cNvCxnSpPr/>
          <p:nvPr/>
        </p:nvCxnSpPr>
        <p:spPr>
          <a:xfrm>
            <a:off x="3657600" y="2286000"/>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3073948" y="2029572"/>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smtClean="0"/>
                <a:t>loop</a:t>
              </a:r>
              <a:endParaRPr lang="en-US" sz="1400" dirty="0"/>
            </a:p>
          </p:txBody>
        </p:sp>
      </p:grpSp>
      <p:grpSp>
        <p:nvGrpSpPr>
          <p:cNvPr id="16" name="Group 15"/>
          <p:cNvGrpSpPr/>
          <p:nvPr/>
        </p:nvGrpSpPr>
        <p:grpSpPr>
          <a:xfrm>
            <a:off x="5294496" y="2029572"/>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smtClean="0"/>
                <a:t>stop</a:t>
              </a:r>
              <a:endParaRPr lang="en-US" sz="1400" dirty="0"/>
            </a:p>
          </p:txBody>
        </p:sp>
      </p:grpSp>
      <p:grpSp>
        <p:nvGrpSpPr>
          <p:cNvPr id="19" name="Group 41"/>
          <p:cNvGrpSpPr/>
          <p:nvPr/>
        </p:nvGrpSpPr>
        <p:grpSpPr>
          <a:xfrm>
            <a:off x="3180067" y="1785088"/>
            <a:ext cx="371415" cy="222628"/>
            <a:chOff x="1676400" y="2209800"/>
            <a:chExt cx="533400" cy="304800"/>
          </a:xfrm>
        </p:grpSpPr>
        <p:cxnSp>
          <p:nvCxnSpPr>
            <p:cNvPr id="20" name="Straight Connector 1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3" name="TextBox 22"/>
          <p:cNvSpPr txBox="1"/>
          <p:nvPr/>
        </p:nvSpPr>
        <p:spPr>
          <a:xfrm>
            <a:off x="1713096" y="1975228"/>
            <a:ext cx="1266629" cy="307777"/>
          </a:xfrm>
          <a:prstGeom prst="rect">
            <a:avLst/>
          </a:prstGeom>
          <a:noFill/>
        </p:spPr>
        <p:txBody>
          <a:bodyPr wrap="none" rtlCol="0">
            <a:spAutoFit/>
          </a:bodyPr>
          <a:lstStyle/>
          <a:p>
            <a:r>
              <a:rPr lang="en-US" sz="1400" dirty="0" err="1" smtClean="0"/>
              <a:t>nat</a:t>
            </a:r>
            <a:r>
              <a:rPr lang="en-US" sz="1400" dirty="0" smtClean="0"/>
              <a:t>  x:=m; y:=n</a:t>
            </a:r>
            <a:endParaRPr lang="en-US" sz="1400" dirty="0"/>
          </a:p>
        </p:txBody>
      </p:sp>
      <p:cxnSp>
        <p:nvCxnSpPr>
          <p:cNvPr id="24" name="Straight Arrow Connector 23"/>
          <p:cNvCxnSpPr/>
          <p:nvPr/>
        </p:nvCxnSpPr>
        <p:spPr>
          <a:xfrm>
            <a:off x="2702533" y="2307856"/>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627496" y="1137028"/>
            <a:ext cx="2537874" cy="523220"/>
          </a:xfrm>
          <a:prstGeom prst="rect">
            <a:avLst/>
          </a:prstGeom>
          <a:noFill/>
        </p:spPr>
        <p:txBody>
          <a:bodyPr wrap="none" rtlCol="0">
            <a:spAutoFit/>
          </a:bodyPr>
          <a:lstStyle/>
          <a:p>
            <a:r>
              <a:rPr lang="en-US" sz="1400" dirty="0" smtClean="0"/>
              <a:t>(x&gt;0 &amp; y&gt;0) </a:t>
            </a:r>
            <a:r>
              <a:rPr lang="en-US" sz="1400" dirty="0" smtClean="0">
                <a:sym typeface="Wingdings" pitchFamily="2" charset="2"/>
              </a:rPr>
              <a:t></a:t>
            </a:r>
          </a:p>
          <a:p>
            <a:r>
              <a:rPr lang="en-US" sz="1400" dirty="0" smtClean="0">
                <a:sym typeface="Wingdings" pitchFamily="2" charset="2"/>
              </a:rPr>
              <a:t>     if (x&gt;y) then x:=x-y else y:=y-x</a:t>
            </a:r>
            <a:endParaRPr lang="en-US" sz="1400" dirty="0"/>
          </a:p>
        </p:txBody>
      </p:sp>
      <p:sp>
        <p:nvSpPr>
          <p:cNvPr id="26" name="TextBox 25"/>
          <p:cNvSpPr txBox="1"/>
          <p:nvPr/>
        </p:nvSpPr>
        <p:spPr>
          <a:xfrm>
            <a:off x="3541896" y="2508628"/>
            <a:ext cx="1648208" cy="523220"/>
          </a:xfrm>
          <a:prstGeom prst="rect">
            <a:avLst/>
          </a:prstGeom>
          <a:noFill/>
        </p:spPr>
        <p:txBody>
          <a:bodyPr wrap="none" rtlCol="0">
            <a:spAutoFit/>
          </a:bodyPr>
          <a:lstStyle/>
          <a:p>
            <a:r>
              <a:rPr lang="en-US" sz="1400" dirty="0" smtClean="0"/>
              <a:t>~ (x&gt;0 &amp; y&gt;0) </a:t>
            </a:r>
            <a:r>
              <a:rPr lang="en-US" sz="1400" dirty="0" smtClean="0">
                <a:sym typeface="Wingdings" pitchFamily="2" charset="2"/>
              </a:rPr>
              <a:t></a:t>
            </a:r>
          </a:p>
          <a:p>
            <a:r>
              <a:rPr lang="en-US" sz="1400" dirty="0" smtClean="0">
                <a:sym typeface="Wingdings" pitchFamily="2" charset="2"/>
              </a:rPr>
              <a:t>      if (x=0) then x:=y</a:t>
            </a:r>
            <a:endParaRPr lang="en-US" sz="1400" dirty="0"/>
          </a:p>
        </p:txBody>
      </p:sp>
      <p:grpSp>
        <p:nvGrpSpPr>
          <p:cNvPr id="27" name="Group 26"/>
          <p:cNvGrpSpPr/>
          <p:nvPr/>
        </p:nvGrpSpPr>
        <p:grpSpPr>
          <a:xfrm>
            <a:off x="0" y="6142038"/>
            <a:ext cx="9144000" cy="715962"/>
            <a:chOff x="0" y="6142038"/>
            <a:chExt cx="9144000" cy="715962"/>
          </a:xfrm>
        </p:grpSpPr>
        <p:pic>
          <p:nvPicPr>
            <p:cNvPr id="2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0" name="Object 2"/>
            <p:cNvGraphicFramePr>
              <a:graphicFrameLocks noChangeAspect="1"/>
            </p:cNvGraphicFramePr>
            <p:nvPr/>
          </p:nvGraphicFramePr>
          <p:xfrm>
            <a:off x="8653463" y="6163469"/>
            <a:ext cx="490537" cy="673100"/>
          </p:xfrm>
          <a:graphic>
            <a:graphicData uri="http://schemas.openxmlformats.org/presentationml/2006/ole">
              <p:oleObj spid="_x0000_s24579" name="Acrobat Document" r:id="rId4" imgW="4790808" imgH="6162472" progId="AcroExch.Document.7">
                <p:embed/>
              </p:oleObj>
            </a:graphicData>
          </a:graphic>
        </p:graphicFrame>
      </p:grpSp>
    </p:spTree>
    <p:extLst>
      <p:ext uri="{BB962C8B-B14F-4D97-AF65-F5344CB8AC3E}">
        <p14:creationId xmlns:p14="http://schemas.microsoft.com/office/powerpoint/2010/main" xmlns="" val="386249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Puzzle</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p:oleObj spid="_x0000_s25603" name="Acrobat Document" r:id="rId4" imgW="4790808" imgH="6162472" progId="AcroExch.Document.7">
                <p:embed/>
              </p:oleObj>
            </a:graphicData>
          </a:graphic>
        </p:graphicFrame>
      </p:grpSp>
    </p:spTree>
    <p:extLst>
      <p:ext uri="{BB962C8B-B14F-4D97-AF65-F5344CB8AC3E}">
        <p14:creationId xmlns:p14="http://schemas.microsoft.com/office/powerpoint/2010/main" xmlns="" val="89901880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Reasoning</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76200" y="990600"/>
            <a:ext cx="8991600" cy="4648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Claim: For all n, if exactly n kids have muddy foreheads, then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(1) for first n-1 rounds nobody raises their hands and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(2) after n rounds, exactly those kids with muddy foreheads raise 	their hands. </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Proof by induction.</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Base case: Show the claim for n=1</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Inductive hypothesis: Assume the claim for n=k</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Inductive case: Show the claim for n=k+1</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Note: We want to prove (2), but it cannot be proved on its own. </a:t>
            </a:r>
            <a:endParaRPr lang="en-US" sz="200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smtClean="0">
                <a:latin typeface="Comic Sans MS" pitchFamily="66" charset="0"/>
              </a:rPr>
              <a:t>Proving </a:t>
            </a:r>
            <a:r>
              <a:rPr lang="en-US" sz="2000" dirty="0" smtClean="0">
                <a:latin typeface="Comic Sans MS" pitchFamily="66" charset="0"/>
              </a:rPr>
              <a:t>(1) and (2) together is akin to inductive strengthening</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p:oleObj spid="_x0000_s26627" name="Acrobat Document" r:id="rId4" imgW="4790808" imgH="6162472" progId="AcroExch.Document.7">
                <p:embed/>
              </p:oleObj>
            </a:graphicData>
          </a:graphic>
        </p:graphicFrame>
      </p:grpSp>
    </p:spTree>
    <p:extLst>
      <p:ext uri="{BB962C8B-B14F-4D97-AF65-F5344CB8AC3E}">
        <p14:creationId xmlns:p14="http://schemas.microsoft.com/office/powerpoint/2010/main" xmlns="" val="89901880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Proof Rule for Proving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56866" y="1066800"/>
            <a:ext cx="9087134"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To establish that a property </a:t>
            </a:r>
            <a:r>
              <a:rPr lang="en-US" sz="2000" dirty="0" smtClean="0">
                <a:latin typeface="Symbol" panose="05050102010706020507" pitchFamily="18" charset="2"/>
              </a:rPr>
              <a:t>j</a:t>
            </a:r>
            <a:r>
              <a:rPr lang="en-US" sz="2000" dirty="0" smtClean="0">
                <a:latin typeface="Comic Sans MS" pitchFamily="66" charset="0"/>
              </a:rPr>
              <a:t> is an invariant of transition system T</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Find another property </a:t>
            </a:r>
            <a:r>
              <a:rPr lang="en-US" sz="2000" dirty="0" smtClean="0">
                <a:latin typeface="Symbol" panose="05050102010706020507" pitchFamily="18" charset="2"/>
              </a:rPr>
              <a:t>y</a:t>
            </a:r>
            <a:r>
              <a:rPr lang="en-US" sz="2000" dirty="0" smtClean="0">
                <a:latin typeface="Comic Sans MS" pitchFamily="66" charset="0"/>
              </a:rPr>
              <a:t> such that</a:t>
            </a: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implies </a:t>
            </a:r>
            <a:r>
              <a:rPr lang="en-US" sz="2000" dirty="0">
                <a:latin typeface="Symbol" panose="05050102010706020507" pitchFamily="18" charset="2"/>
              </a:rPr>
              <a:t>j</a:t>
            </a:r>
            <a:r>
              <a:rPr lang="en-US" sz="2000" dirty="0" smtClean="0">
                <a:latin typeface="Comic Sans MS" pitchFamily="66" charset="0"/>
              </a:rPr>
              <a:t> (that is, a state satisfying </a:t>
            </a:r>
            <a:r>
              <a:rPr lang="en-US" sz="2000" dirty="0" smtClean="0">
                <a:latin typeface="Symbol" panose="05050102010706020507" pitchFamily="18" charset="2"/>
              </a:rPr>
              <a:t>y</a:t>
            </a:r>
            <a:r>
              <a:rPr lang="en-US" sz="2000" dirty="0" smtClean="0">
                <a:latin typeface="Comic Sans MS" pitchFamily="66" charset="0"/>
              </a:rPr>
              <a:t> must satisfy </a:t>
            </a:r>
            <a:r>
              <a:rPr lang="en-US" sz="2000" dirty="0">
                <a:latin typeface="Symbol" panose="05050102010706020507" pitchFamily="18" charset="2"/>
              </a:rPr>
              <a:t>j</a:t>
            </a:r>
            <a:r>
              <a:rPr lang="en-US" sz="2000" dirty="0" smtClean="0">
                <a:latin typeface="Comic Sans MS" pitchFamily="66" charset="0"/>
              </a:rPr>
              <a:t>)</a:t>
            </a:r>
            <a:endParaRPr lang="en-US" sz="2000" dirty="0" smtClean="0">
              <a:latin typeface="Symbol" panose="05050102010706020507" pitchFamily="18" charset="2"/>
            </a:endParaRP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is an inductive invariant</a:t>
            </a:r>
          </a:p>
          <a:p>
            <a:pPr marL="1371600" lvl="2" indent="-457200">
              <a:spcBef>
                <a:spcPct val="20000"/>
              </a:spcBef>
              <a:buFont typeface="Wingdings" panose="05000000000000000000" pitchFamily="2" charset="2"/>
              <a:buChar char="§"/>
              <a:defRPr/>
            </a:pPr>
            <a:r>
              <a:rPr lang="en-US" sz="2000" dirty="0" smtClean="0">
                <a:latin typeface="Comic Sans MS" pitchFamily="66" charset="0"/>
              </a:rPr>
              <a:t>Show that every initial state satisfies </a:t>
            </a:r>
            <a:r>
              <a:rPr lang="en-US" sz="2000" dirty="0" smtClean="0">
                <a:latin typeface="Symbol" panose="05050102010706020507" pitchFamily="18" charset="2"/>
              </a:rPr>
              <a:t>y</a:t>
            </a:r>
            <a:endParaRPr lang="en-US" sz="2000" dirty="0" smtClean="0">
              <a:latin typeface="Comic Sans MS" pitchFamily="66" charset="0"/>
            </a:endParaRPr>
          </a:p>
          <a:p>
            <a:pPr marL="1371600" lvl="2" indent="-457200">
              <a:spcBef>
                <a:spcPct val="20000"/>
              </a:spcBef>
              <a:buFont typeface="Wingdings" panose="05000000000000000000" pitchFamily="2" charset="2"/>
              <a:buChar char="§"/>
              <a:defRPr/>
            </a:pPr>
            <a:r>
              <a:rPr lang="en-US" sz="2000" dirty="0" smtClean="0">
                <a:latin typeface="Comic Sans MS" pitchFamily="66" charset="0"/>
              </a:rPr>
              <a:t>Assume that a state s satisfies </a:t>
            </a:r>
            <a:r>
              <a:rPr lang="en-US" sz="2000" dirty="0" smtClean="0">
                <a:latin typeface="Symbol" panose="05050102010706020507" pitchFamily="18" charset="2"/>
              </a:rPr>
              <a:t>y</a:t>
            </a:r>
            <a:r>
              <a:rPr lang="en-US" sz="2000" dirty="0" smtClean="0">
                <a:latin typeface="Comic Sans MS" pitchFamily="66" charset="0"/>
              </a:rPr>
              <a:t>. Consider a state t such that (</a:t>
            </a:r>
            <a:r>
              <a:rPr lang="en-US" sz="2000" dirty="0" err="1" smtClean="0">
                <a:latin typeface="Comic Sans MS" pitchFamily="66" charset="0"/>
              </a:rPr>
              <a:t>s,t</a:t>
            </a:r>
            <a:r>
              <a:rPr lang="en-US" sz="2000" dirty="0" smtClean="0">
                <a:latin typeface="Comic Sans MS" pitchFamily="66" charset="0"/>
              </a:rPr>
              <a:t>) is a transition. Show that t must satisfy </a:t>
            </a:r>
            <a:r>
              <a:rPr lang="en-US" sz="2000" dirty="0" smtClean="0">
                <a:latin typeface="Symbol" panose="05050102010706020507" pitchFamily="18" charset="2"/>
              </a:rPr>
              <a:t>y</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41987" name="Acrobat Document" r:id="rId4" imgW="4790808" imgH="6162472" progId="AcroExch.Document.7">
                <p:embed/>
              </p:oleObj>
            </a:graphicData>
          </a:graphic>
        </p:graphicFrame>
      </p:grpSp>
    </p:spTree>
    <p:extLst>
      <p:ext uri="{BB962C8B-B14F-4D97-AF65-F5344CB8AC3E}">
        <p14:creationId xmlns="" xmlns:p14="http://schemas.microsoft.com/office/powerpoint/2010/main" val="368581196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Transition System for Leader Election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State variables: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For each node n, </a:t>
            </a:r>
            <a:r>
              <a:rPr lang="en-US" sz="2000" dirty="0" err="1" smtClean="0">
                <a:latin typeface="Comic Sans MS" pitchFamily="66" charset="0"/>
              </a:rPr>
              <a:t>int</a:t>
            </a:r>
            <a:r>
              <a:rPr lang="en-US" sz="2000" dirty="0" smtClean="0">
                <a:latin typeface="Comic Sans MS" pitchFamily="66" charset="0"/>
              </a:rPr>
              <a:t> id</a:t>
            </a:r>
            <a:r>
              <a:rPr lang="en-US" sz="2000" baseline="-25000" dirty="0" smtClean="0">
                <a:latin typeface="Comic Sans MS" pitchFamily="66" charset="0"/>
              </a:rPr>
              <a:t>n</a:t>
            </a:r>
            <a:r>
              <a:rPr lang="en-US" sz="2000" dirty="0" smtClean="0">
                <a:latin typeface="Comic Sans MS" pitchFamily="66" charset="0"/>
              </a:rPr>
              <a:t> := n; </a:t>
            </a:r>
            <a:r>
              <a:rPr lang="en-US" sz="2000" dirty="0" err="1" smtClean="0">
                <a:latin typeface="Comic Sans MS" pitchFamily="66" charset="0"/>
              </a:rPr>
              <a:t>int</a:t>
            </a:r>
            <a:r>
              <a:rPr lang="en-US" sz="2000" dirty="0" smtClean="0">
                <a:latin typeface="Comic Sans MS" pitchFamily="66" charset="0"/>
              </a:rPr>
              <a:t> r</a:t>
            </a:r>
            <a:r>
              <a:rPr lang="en-US" sz="2000" baseline="-25000" dirty="0" smtClean="0">
                <a:latin typeface="Comic Sans MS" pitchFamily="66" charset="0"/>
              </a:rPr>
              <a:t>n</a:t>
            </a:r>
            <a:r>
              <a:rPr lang="en-US" sz="2000" dirty="0" smtClean="0">
                <a:latin typeface="Comic Sans MS" pitchFamily="66" charset="0"/>
              </a:rPr>
              <a:t> := 1</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Update during single transition:</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Round counters: if </a:t>
            </a:r>
            <a:r>
              <a:rPr lang="en-US" sz="2000" dirty="0">
                <a:latin typeface="Comic Sans MS" pitchFamily="66" charset="0"/>
              </a:rPr>
              <a:t>r</a:t>
            </a:r>
            <a:r>
              <a:rPr lang="en-US" sz="2000" baseline="-25000" dirty="0">
                <a:latin typeface="Comic Sans MS" pitchFamily="66" charset="0"/>
              </a:rPr>
              <a:t>n </a:t>
            </a:r>
            <a:r>
              <a:rPr lang="en-US" sz="2000" dirty="0" smtClean="0">
                <a:latin typeface="Comic Sans MS" pitchFamily="66" charset="0"/>
              </a:rPr>
              <a:t> &lt; N then </a:t>
            </a:r>
            <a:r>
              <a:rPr lang="en-US" sz="2000" dirty="0">
                <a:latin typeface="Comic Sans MS" pitchFamily="66" charset="0"/>
              </a:rPr>
              <a:t>r</a:t>
            </a:r>
            <a:r>
              <a:rPr lang="en-US" sz="2000" baseline="-25000" dirty="0">
                <a:latin typeface="Comic Sans MS" pitchFamily="66" charset="0"/>
              </a:rPr>
              <a:t>n </a:t>
            </a:r>
            <a:r>
              <a:rPr lang="en-US" sz="2000" dirty="0" smtClean="0">
                <a:latin typeface="Comic Sans MS" pitchFamily="66" charset="0"/>
              </a:rPr>
              <a:t> := </a:t>
            </a:r>
            <a:r>
              <a:rPr lang="en-US" sz="2000" dirty="0">
                <a:latin typeface="Comic Sans MS" pitchFamily="66" charset="0"/>
              </a:rPr>
              <a:t>r</a:t>
            </a:r>
            <a:r>
              <a:rPr lang="en-US" sz="2000" baseline="-25000" dirty="0">
                <a:latin typeface="Comic Sans MS" pitchFamily="66" charset="0"/>
              </a:rPr>
              <a:t>n </a:t>
            </a:r>
            <a:r>
              <a:rPr lang="en-US" sz="2000" dirty="0" smtClean="0">
                <a:latin typeface="Comic Sans MS" pitchFamily="66" charset="0"/>
              </a:rPr>
              <a:t>+1</a:t>
            </a:r>
          </a:p>
          <a:p>
            <a:pPr marL="914400" lvl="1" indent="-457200">
              <a:spcBef>
                <a:spcPct val="20000"/>
              </a:spcBef>
              <a:buFont typeface="Wingdings" panose="05000000000000000000" pitchFamily="2" charset="2"/>
              <a:buChar char="§"/>
              <a:defRPr/>
            </a:pPr>
            <a:r>
              <a:rPr lang="en-US" sz="2000" dirty="0">
                <a:latin typeface="Comic Sans MS" pitchFamily="66" charset="0"/>
              </a:rPr>
              <a:t>Identifiers: id</a:t>
            </a:r>
            <a:r>
              <a:rPr lang="en-US" sz="2000" baseline="-25000" dirty="0">
                <a:latin typeface="Comic Sans MS" pitchFamily="66" charset="0"/>
              </a:rPr>
              <a:t>n</a:t>
            </a:r>
            <a:r>
              <a:rPr lang="en-US" sz="2000" dirty="0" smtClean="0">
                <a:latin typeface="Comic Sans MS" pitchFamily="66" charset="0"/>
              </a:rPr>
              <a:t> := max {id</a:t>
            </a:r>
            <a:r>
              <a:rPr lang="en-US" sz="2000" baseline="-25000" dirty="0" smtClean="0">
                <a:latin typeface="Comic Sans MS" pitchFamily="66" charset="0"/>
              </a:rPr>
              <a:t>n</a:t>
            </a:r>
            <a:r>
              <a:rPr lang="en-US" sz="2000" dirty="0" smtClean="0">
                <a:latin typeface="Comic Sans MS" pitchFamily="66" charset="0"/>
              </a:rPr>
              <a:t>, max {</a:t>
            </a:r>
            <a:r>
              <a:rPr lang="en-US" sz="2000" dirty="0" err="1" smtClean="0">
                <a:latin typeface="Comic Sans MS" pitchFamily="66" charset="0"/>
              </a:rPr>
              <a:t>id</a:t>
            </a:r>
            <a:r>
              <a:rPr lang="en-US" sz="2000" baseline="-25000" dirty="0" err="1">
                <a:latin typeface="Comic Sans MS" pitchFamily="66" charset="0"/>
              </a:rPr>
              <a:t>m</a:t>
            </a:r>
            <a:r>
              <a:rPr lang="en-US" sz="2000" dirty="0" smtClean="0">
                <a:latin typeface="Comic Sans MS" pitchFamily="66" charset="0"/>
              </a:rPr>
              <a:t>| m-&gt;n is a network link}} </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43011" name="Acrobat Document" r:id="rId4" imgW="4790808" imgH="6162472" progId="AcroExch.Document.7">
                <p:embed/>
              </p:oleObj>
            </a:graphicData>
          </a:graphic>
        </p:graphicFrame>
      </p:grpSp>
    </p:spTree>
    <p:extLst>
      <p:ext uri="{BB962C8B-B14F-4D97-AF65-F5344CB8AC3E}">
        <p14:creationId xmlns="" xmlns:p14="http://schemas.microsoft.com/office/powerpoint/2010/main" val="3791690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Invariants for Leader Election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Initial state: for each node n, </a:t>
            </a:r>
            <a:r>
              <a:rPr lang="en-US" sz="2000" dirty="0" err="1" smtClean="0">
                <a:latin typeface="Comic Sans MS" pitchFamily="66" charset="0"/>
              </a:rPr>
              <a:t>int</a:t>
            </a:r>
            <a:r>
              <a:rPr lang="en-US" sz="2000" dirty="0" smtClean="0">
                <a:latin typeface="Comic Sans MS" pitchFamily="66" charset="0"/>
              </a:rPr>
              <a:t> id</a:t>
            </a:r>
            <a:r>
              <a:rPr lang="en-US" sz="2000" baseline="-25000" dirty="0" smtClean="0">
                <a:latin typeface="Comic Sans MS" pitchFamily="66" charset="0"/>
              </a:rPr>
              <a:t>n</a:t>
            </a:r>
            <a:r>
              <a:rPr lang="en-US" sz="2000" dirty="0" smtClean="0">
                <a:latin typeface="Comic Sans MS" pitchFamily="66" charset="0"/>
              </a:rPr>
              <a:t> := n; </a:t>
            </a:r>
            <a:r>
              <a:rPr lang="en-US" sz="2000" dirty="0" err="1" smtClean="0">
                <a:latin typeface="Comic Sans MS" pitchFamily="66" charset="0"/>
              </a:rPr>
              <a:t>int</a:t>
            </a:r>
            <a:r>
              <a:rPr lang="en-US" sz="2000" dirty="0" smtClean="0">
                <a:latin typeface="Comic Sans MS" pitchFamily="66" charset="0"/>
              </a:rPr>
              <a:t> r</a:t>
            </a:r>
            <a:r>
              <a:rPr lang="en-US" sz="2000" baseline="-25000" dirty="0" smtClean="0">
                <a:latin typeface="Comic Sans MS" pitchFamily="66" charset="0"/>
              </a:rPr>
              <a:t>n</a:t>
            </a:r>
            <a:r>
              <a:rPr lang="en-US" sz="2000" dirty="0" smtClean="0">
                <a:latin typeface="Comic Sans MS" pitchFamily="66" charset="0"/>
              </a:rPr>
              <a:t> := 1</a:t>
            </a:r>
          </a:p>
          <a:p>
            <a:pPr marL="457200" indent="-457200">
              <a:spcBef>
                <a:spcPct val="20000"/>
              </a:spcBef>
              <a:buFont typeface="Wingdings" pitchFamily="2" charset="2"/>
              <a:buChar char="q"/>
              <a:defRPr/>
            </a:pPr>
            <a:r>
              <a:rPr lang="en-US" sz="2000" dirty="0" smtClean="0">
                <a:latin typeface="Comic Sans MS" pitchFamily="66" charset="0"/>
              </a:rPr>
              <a:t>Update during single transition:</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t>
            </a:r>
            <a:r>
              <a:rPr lang="en-US" sz="2000" dirty="0">
                <a:latin typeface="Comic Sans MS" pitchFamily="66" charset="0"/>
              </a:rPr>
              <a:t>r</a:t>
            </a:r>
            <a:r>
              <a:rPr lang="en-US" sz="2000" baseline="-25000" dirty="0">
                <a:latin typeface="Comic Sans MS" pitchFamily="66" charset="0"/>
              </a:rPr>
              <a:t>n </a:t>
            </a:r>
            <a:r>
              <a:rPr lang="en-US" sz="2000" dirty="0" smtClean="0">
                <a:latin typeface="Comic Sans MS" pitchFamily="66" charset="0"/>
              </a:rPr>
              <a:t> &lt; N then </a:t>
            </a:r>
            <a:r>
              <a:rPr lang="en-US" sz="2000" dirty="0">
                <a:latin typeface="Comic Sans MS" pitchFamily="66" charset="0"/>
              </a:rPr>
              <a:t>r</a:t>
            </a:r>
            <a:r>
              <a:rPr lang="en-US" sz="2000" baseline="-25000" dirty="0">
                <a:latin typeface="Comic Sans MS" pitchFamily="66" charset="0"/>
              </a:rPr>
              <a:t>n </a:t>
            </a:r>
            <a:r>
              <a:rPr lang="en-US" sz="2000" dirty="0" smtClean="0">
                <a:latin typeface="Comic Sans MS" pitchFamily="66" charset="0"/>
              </a:rPr>
              <a:t> := </a:t>
            </a:r>
            <a:r>
              <a:rPr lang="en-US" sz="2000" dirty="0">
                <a:latin typeface="Comic Sans MS" pitchFamily="66" charset="0"/>
              </a:rPr>
              <a:t>r</a:t>
            </a:r>
            <a:r>
              <a:rPr lang="en-US" sz="2000" baseline="-25000" dirty="0">
                <a:latin typeface="Comic Sans MS" pitchFamily="66" charset="0"/>
              </a:rPr>
              <a:t>n </a:t>
            </a:r>
            <a:r>
              <a:rPr lang="en-US" sz="2000" dirty="0" smtClean="0">
                <a:latin typeface="Comic Sans MS" pitchFamily="66" charset="0"/>
              </a:rPr>
              <a:t>+1</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id</a:t>
            </a:r>
            <a:r>
              <a:rPr lang="en-US" sz="2000" baseline="-25000" dirty="0" smtClean="0">
                <a:latin typeface="Comic Sans MS" pitchFamily="66" charset="0"/>
              </a:rPr>
              <a:t>n</a:t>
            </a:r>
            <a:r>
              <a:rPr lang="en-US" sz="2000" dirty="0" smtClean="0">
                <a:latin typeface="Comic Sans MS" pitchFamily="66" charset="0"/>
              </a:rPr>
              <a:t> := max {id</a:t>
            </a:r>
            <a:r>
              <a:rPr lang="en-US" sz="2000" baseline="-25000" dirty="0" smtClean="0">
                <a:latin typeface="Comic Sans MS" pitchFamily="66" charset="0"/>
              </a:rPr>
              <a:t>n</a:t>
            </a:r>
            <a:r>
              <a:rPr lang="en-US" sz="2000" dirty="0" smtClean="0">
                <a:latin typeface="Comic Sans MS" pitchFamily="66" charset="0"/>
              </a:rPr>
              <a:t>, max {</a:t>
            </a:r>
            <a:r>
              <a:rPr lang="en-US" sz="2000" dirty="0" err="1" smtClean="0">
                <a:latin typeface="Comic Sans MS" pitchFamily="66" charset="0"/>
              </a:rPr>
              <a:t>id</a:t>
            </a:r>
            <a:r>
              <a:rPr lang="en-US" sz="2000" baseline="-25000" dirty="0" err="1">
                <a:latin typeface="Comic Sans MS" pitchFamily="66" charset="0"/>
              </a:rPr>
              <a:t>m</a:t>
            </a:r>
            <a:r>
              <a:rPr lang="en-US" sz="2000" dirty="0" smtClean="0">
                <a:latin typeface="Comic Sans MS" pitchFamily="66" charset="0"/>
              </a:rPr>
              <a:t>| m-&gt;n is a network link}}</a:t>
            </a: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a:t>
            </a:r>
            <a:r>
              <a:rPr lang="en-US" sz="2000" dirty="0">
                <a:latin typeface="Comic Sans MS" pitchFamily="66" charset="0"/>
              </a:rPr>
              <a:t>: id</a:t>
            </a:r>
            <a:r>
              <a:rPr lang="en-US" sz="2000" baseline="-25000" dirty="0">
                <a:latin typeface="Comic Sans MS" pitchFamily="66" charset="0"/>
              </a:rPr>
              <a:t>n</a:t>
            </a:r>
            <a:r>
              <a:rPr lang="en-US" sz="2000" dirty="0" smtClean="0">
                <a:latin typeface="Comic Sans MS" pitchFamily="66" charset="0"/>
              </a:rPr>
              <a:t> &gt;= n (that is, for node n, id is at least n)</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Obviously an invariant; is it an inductive invariant?</a:t>
            </a:r>
          </a:p>
          <a:p>
            <a:pPr marL="342900" indent="-342900">
              <a:spcBef>
                <a:spcPct val="20000"/>
              </a:spcBef>
              <a:buFont typeface="Wingdings" panose="05000000000000000000" pitchFamily="2" charset="2"/>
              <a:buChar char="q"/>
              <a:defRPr/>
            </a:pPr>
            <a:r>
              <a:rPr lang="en-US" sz="2000" dirty="0" smtClean="0">
                <a:latin typeface="Comic Sans MS" pitchFamily="66" charset="0"/>
              </a:rPr>
              <a:t>Let P be the set of identifiers of all nodes</a:t>
            </a:r>
          </a:p>
          <a:p>
            <a:pPr marL="342900" indent="-342900">
              <a:spcBef>
                <a:spcPct val="20000"/>
              </a:spcBef>
              <a:buFont typeface="Wingdings" panose="05000000000000000000" pitchFamily="2" charset="2"/>
              <a:buChar char="q"/>
              <a:defRPr/>
            </a:pPr>
            <a:r>
              <a:rPr lang="en-US" sz="2000" dirty="0" smtClean="0">
                <a:latin typeface="Comic Sans MS" pitchFamily="66" charset="0"/>
              </a:rPr>
              <a:t>Consider the property:</a:t>
            </a:r>
            <a:r>
              <a:rPr lang="en-US" sz="2000" dirty="0">
                <a:latin typeface="Comic Sans MS" pitchFamily="66" charset="0"/>
              </a:rPr>
              <a:t> </a:t>
            </a:r>
            <a:r>
              <a:rPr lang="en-US" sz="2000" dirty="0" smtClean="0">
                <a:latin typeface="Comic Sans MS" pitchFamily="66" charset="0"/>
              </a:rPr>
              <a:t>“id</a:t>
            </a:r>
            <a:r>
              <a:rPr lang="en-US" sz="2000" baseline="-25000" dirty="0" smtClean="0">
                <a:latin typeface="Comic Sans MS" pitchFamily="66" charset="0"/>
              </a:rPr>
              <a:t>n</a:t>
            </a:r>
            <a:r>
              <a:rPr lang="en-US" sz="2000" dirty="0" smtClean="0">
                <a:latin typeface="Comic Sans MS" pitchFamily="66" charset="0"/>
              </a:rPr>
              <a:t> belongs to P”, for a specific node n</a:t>
            </a:r>
          </a:p>
          <a:p>
            <a:pPr marL="342900" indent="-342900">
              <a:spcBef>
                <a:spcPct val="20000"/>
              </a:spcBef>
              <a:buFont typeface="Wingdings" panose="05000000000000000000" pitchFamily="2" charset="2"/>
              <a:buChar char="q"/>
              <a:defRPr/>
            </a:pPr>
            <a:r>
              <a:rPr lang="en-US" sz="2000" dirty="0" smtClean="0">
                <a:latin typeface="Comic Sans MS" pitchFamily="66" charset="0"/>
              </a:rPr>
              <a:t>Not an inductive invariant! </a:t>
            </a:r>
          </a:p>
          <a:p>
            <a:pPr marL="342900" indent="-342900">
              <a:spcBef>
                <a:spcPct val="20000"/>
              </a:spcBef>
              <a:buFont typeface="Wingdings" panose="05000000000000000000" pitchFamily="2" charset="2"/>
              <a:buChar char="q"/>
              <a:defRPr/>
            </a:pPr>
            <a:r>
              <a:rPr lang="en-US" sz="2000" dirty="0" smtClean="0">
                <a:latin typeface="Comic Sans MS" pitchFamily="66" charset="0"/>
              </a:rPr>
              <a:t>During a transition (</a:t>
            </a:r>
            <a:r>
              <a:rPr lang="en-US" sz="2000" dirty="0" err="1" smtClean="0">
                <a:latin typeface="Comic Sans MS" pitchFamily="66" charset="0"/>
              </a:rPr>
              <a:t>s,t</a:t>
            </a:r>
            <a:r>
              <a:rPr lang="en-US" sz="2000" dirty="0" smtClean="0">
                <a:latin typeface="Comic Sans MS" pitchFamily="66" charset="0"/>
              </a:rPr>
              <a:t>), </a:t>
            </a:r>
            <a:r>
              <a:rPr lang="en-US" sz="2000" dirty="0">
                <a:latin typeface="Comic Sans MS" pitchFamily="66" charset="0"/>
              </a:rPr>
              <a:t>value of </a:t>
            </a:r>
            <a:r>
              <a:rPr lang="en-US" sz="2000" dirty="0" smtClean="0">
                <a:latin typeface="Comic Sans MS" pitchFamily="66" charset="0"/>
              </a:rPr>
              <a:t>id</a:t>
            </a:r>
            <a:r>
              <a:rPr lang="en-US" sz="2000" baseline="-25000" dirty="0" smtClean="0">
                <a:latin typeface="Comic Sans MS" pitchFamily="66" charset="0"/>
              </a:rPr>
              <a:t>n</a:t>
            </a:r>
            <a:r>
              <a:rPr lang="en-US" sz="2000" dirty="0" smtClean="0">
                <a:latin typeface="Comic Sans MS" pitchFamily="66" charset="0"/>
              </a:rPr>
              <a:t> in state t may equal </a:t>
            </a:r>
            <a:r>
              <a:rPr lang="en-US" sz="2000" dirty="0">
                <a:latin typeface="Comic Sans MS" pitchFamily="66" charset="0"/>
              </a:rPr>
              <a:t>value </a:t>
            </a:r>
            <a:r>
              <a:rPr lang="en-US" sz="2000" dirty="0" smtClean="0">
                <a:latin typeface="Comic Sans MS" pitchFamily="66" charset="0"/>
              </a:rPr>
              <a:t>of </a:t>
            </a:r>
            <a:r>
              <a:rPr lang="en-US" sz="2000" dirty="0" err="1" smtClean="0">
                <a:latin typeface="Comic Sans MS" pitchFamily="66" charset="0"/>
              </a:rPr>
              <a:t>id</a:t>
            </a:r>
            <a:r>
              <a:rPr lang="en-US" sz="2000" baseline="-25000" dirty="0" err="1" smtClean="0">
                <a:latin typeface="Comic Sans MS" pitchFamily="66" charset="0"/>
              </a:rPr>
              <a:t>m</a:t>
            </a:r>
            <a:r>
              <a:rPr lang="en-US" sz="2000" baseline="-25000" dirty="0" smtClean="0">
                <a:latin typeface="Comic Sans MS" pitchFamily="66" charset="0"/>
              </a:rPr>
              <a:t> </a:t>
            </a:r>
            <a:r>
              <a:rPr lang="en-US" sz="2000" dirty="0" smtClean="0">
                <a:latin typeface="Comic Sans MS" pitchFamily="66" charset="0"/>
              </a:rPr>
              <a:t> in state s, but property says nothing </a:t>
            </a:r>
            <a:r>
              <a:rPr lang="en-US" sz="2000" dirty="0">
                <a:latin typeface="Comic Sans MS" pitchFamily="66" charset="0"/>
              </a:rPr>
              <a:t>about </a:t>
            </a:r>
            <a:r>
              <a:rPr lang="en-US" sz="2000" dirty="0" smtClean="0">
                <a:latin typeface="Comic Sans MS" pitchFamily="66" charset="0"/>
              </a:rPr>
              <a:t>s(</a:t>
            </a:r>
            <a:r>
              <a:rPr lang="en-US" sz="2000" dirty="0" err="1" smtClean="0">
                <a:latin typeface="Comic Sans MS" pitchFamily="66" charset="0"/>
              </a:rPr>
              <a:t>id</a:t>
            </a:r>
            <a:r>
              <a:rPr lang="en-US" sz="2000" baseline="-25000" dirty="0" err="1">
                <a:latin typeface="Comic Sans MS" pitchFamily="66" charset="0"/>
              </a:rPr>
              <a:t>m</a:t>
            </a:r>
            <a:r>
              <a:rPr lang="en-US" sz="2000" dirty="0" smtClean="0">
                <a:latin typeface="Comic Sans MS" pitchFamily="66" charset="0"/>
              </a:rPr>
              <a:t>)</a:t>
            </a:r>
          </a:p>
          <a:p>
            <a:pPr marL="342900" indent="-342900">
              <a:spcBef>
                <a:spcPct val="20000"/>
              </a:spcBef>
              <a:buFont typeface="Wingdings" panose="05000000000000000000" pitchFamily="2" charset="2"/>
              <a:buChar char="q"/>
              <a:defRPr/>
            </a:pPr>
            <a:r>
              <a:rPr lang="en-US" sz="2000" dirty="0" smtClean="0">
                <a:latin typeface="Comic Sans MS" pitchFamily="66" charset="0"/>
              </a:rPr>
              <a:t>What about: “for each node n, </a:t>
            </a:r>
            <a:r>
              <a:rPr lang="en-US" sz="2000" dirty="0">
                <a:latin typeface="Comic Sans MS" pitchFamily="66" charset="0"/>
              </a:rPr>
              <a:t>id</a:t>
            </a:r>
            <a:r>
              <a:rPr lang="en-US" sz="2000" baseline="-25000" dirty="0">
                <a:latin typeface="Comic Sans MS" pitchFamily="66" charset="0"/>
              </a:rPr>
              <a:t>n</a:t>
            </a:r>
            <a:r>
              <a:rPr lang="en-US" sz="2000" dirty="0">
                <a:latin typeface="Comic Sans MS" pitchFamily="66" charset="0"/>
              </a:rPr>
              <a:t> belongs to </a:t>
            </a:r>
            <a:r>
              <a:rPr lang="en-US" sz="2000" dirty="0" smtClean="0">
                <a:latin typeface="Comic Sans MS" pitchFamily="66" charset="0"/>
              </a:rPr>
              <a:t>P” ?</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44035" name="Acrobat Document" r:id="rId4" imgW="4790808" imgH="6162472" progId="AcroExch.Document.7">
                <p:embed/>
              </p:oleObj>
            </a:graphicData>
          </a:graphic>
        </p:graphicFrame>
      </p:grpSp>
    </p:spTree>
    <p:extLst>
      <p:ext uri="{BB962C8B-B14F-4D97-AF65-F5344CB8AC3E}">
        <p14:creationId xmlns="" xmlns:p14="http://schemas.microsoft.com/office/powerpoint/2010/main" val="29845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2">
                                            <p:txEl>
                                              <p:pRg st="11" end="11"/>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1" end="1"/>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2">
                                            <p:txEl>
                                              <p:pRg st="2" end="2"/>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2">
                                            <p:txEl>
                                              <p:pRg st="3" end="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4" end="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2">
                                            <p:txEl>
                                              <p:pRg st="5" end="5"/>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2">
                                            <p:txEl>
                                              <p:pRg st="6" end="6"/>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2">
                                            <p:txEl>
                                              <p:pRg st="7" end="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2">
                                            <p:txEl>
                                              <p:pRg st="8" end="8"/>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2">
                                            <p:txEl>
                                              <p:pRg st="9" end="9"/>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xEl>
                                              <p:pRg st="10" end="10"/>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Safety Requirements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48988" y="1505234"/>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 safety requirement states that a system always stays within “good’ states (i.e. a nothing bad ever happens)</a:t>
            </a:r>
          </a:p>
          <a:p>
            <a:pPr marL="457200" indent="-457200">
              <a:spcBef>
                <a:spcPct val="20000"/>
              </a:spcBef>
              <a:buFont typeface="Wingdings" pitchFamily="2" charset="2"/>
              <a:buChar char="q"/>
              <a:defRPr/>
            </a:pPr>
            <a:r>
              <a:rPr lang="en-US" sz="2000" dirty="0" smtClean="0">
                <a:latin typeface="Comic Sans MS" pitchFamily="66" charset="0"/>
              </a:rPr>
              <a:t>Leader election: it is never the case that two nodes consider them to be leaders</a:t>
            </a:r>
          </a:p>
          <a:p>
            <a:pPr marL="457200" indent="-457200">
              <a:spcBef>
                <a:spcPct val="20000"/>
              </a:spcBef>
              <a:buFont typeface="Wingdings" pitchFamily="2" charset="2"/>
              <a:buChar char="q"/>
              <a:defRPr/>
            </a:pPr>
            <a:r>
              <a:rPr lang="en-US" sz="2000" dirty="0" smtClean="0">
                <a:latin typeface="Comic Sans MS" pitchFamily="66" charset="0"/>
              </a:rPr>
              <a:t>Collision avoidance: Distance between two cars is always greater than some minimum threshold</a:t>
            </a:r>
          </a:p>
          <a:p>
            <a:pPr marL="457200" indent="-457200">
              <a:spcBef>
                <a:spcPct val="20000"/>
              </a:spcBef>
              <a:buFont typeface="Wingdings" pitchFamily="2" charset="2"/>
              <a:buChar char="q"/>
              <a:defRPr/>
            </a:pPr>
            <a:r>
              <a:rPr lang="en-US" sz="2000" dirty="0" smtClean="0">
                <a:latin typeface="Comic Sans MS" pitchFamily="66" charset="0"/>
              </a:rPr>
              <a:t>Different class of requirements: </a:t>
            </a:r>
            <a:r>
              <a:rPr lang="en-US" sz="2000" dirty="0" err="1" smtClean="0">
                <a:latin typeface="Comic Sans MS" pitchFamily="66" charset="0"/>
              </a:rPr>
              <a:t>Liveness</a:t>
            </a:r>
            <a:endParaRPr lang="en-US" sz="2000" dirty="0" smtClean="0">
              <a:latin typeface="Comic Sans MS" pitchFamily="66" charset="0"/>
            </a:endParaRPr>
          </a:p>
          <a:p>
            <a:pPr marL="914400" lvl="1" indent="-457200">
              <a:spcBef>
                <a:spcPct val="20000"/>
              </a:spcBef>
              <a:buFont typeface="Wingdings" pitchFamily="2" charset="2"/>
              <a:buChar char="§"/>
              <a:defRPr/>
            </a:pPr>
            <a:r>
              <a:rPr lang="en-US" sz="2000" dirty="0" smtClean="0">
                <a:latin typeface="Comic Sans MS" pitchFamily="66" charset="0"/>
              </a:rPr>
              <a:t>System eventually attains its goal</a:t>
            </a:r>
          </a:p>
          <a:p>
            <a:pPr marL="914400" lvl="1" indent="-457200">
              <a:spcBef>
                <a:spcPct val="20000"/>
              </a:spcBef>
              <a:buFont typeface="Wingdings" pitchFamily="2" charset="2"/>
              <a:buChar char="§"/>
              <a:defRPr/>
            </a:pPr>
            <a:r>
              <a:rPr lang="en-US" sz="2000" dirty="0" smtClean="0">
                <a:latin typeface="Comic Sans MS" pitchFamily="66" charset="0"/>
              </a:rPr>
              <a:t>Leader election: Each node eventually makes a decision</a:t>
            </a:r>
          </a:p>
          <a:p>
            <a:pPr marL="914400" lvl="1" indent="-457200">
              <a:spcBef>
                <a:spcPct val="20000"/>
              </a:spcBef>
              <a:buFont typeface="Wingdings" pitchFamily="2" charset="2"/>
              <a:buChar char="§"/>
              <a:defRPr/>
            </a:pPr>
            <a:r>
              <a:rPr lang="en-US" sz="2000" dirty="0" smtClean="0">
                <a:latin typeface="Comic Sans MS" pitchFamily="66" charset="0"/>
              </a:rPr>
              <a:t>Cruise controller: Actual speed eventually equals desired speed</a:t>
            </a:r>
          </a:p>
          <a:p>
            <a:pPr marL="457200" indent="-457200">
              <a:spcBef>
                <a:spcPct val="20000"/>
              </a:spcBef>
              <a:buFont typeface="Wingdings" pitchFamily="2" charset="2"/>
              <a:buChar char="q"/>
              <a:defRPr/>
            </a:pPr>
            <a:r>
              <a:rPr lang="en-US" sz="2000" dirty="0" smtClean="0">
                <a:latin typeface="Comic Sans MS" pitchFamily="66" charset="0"/>
              </a:rPr>
              <a:t>Formalization and analysis techniques for safety and </a:t>
            </a:r>
            <a:r>
              <a:rPr lang="en-US" sz="2000" dirty="0" err="1" smtClean="0">
                <a:latin typeface="Comic Sans MS" pitchFamily="66" charset="0"/>
              </a:rPr>
              <a:t>liveness</a:t>
            </a:r>
            <a:r>
              <a:rPr lang="en-US" sz="2000" dirty="0" smtClean="0">
                <a:latin typeface="Comic Sans MS" pitchFamily="66" charset="0"/>
              </a:rPr>
              <a:t> differ significantly, so let us first focus on safety</a:t>
            </a:r>
            <a:endParaRPr lang="en-US" sz="2000" dirty="0" smtClean="0">
              <a:latin typeface="Symbol" pitchFamily="18" charset="2"/>
            </a:endParaRP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3075" name="Acrobat Document" r:id="rId4" imgW="4790808" imgH="6162472" progId="AcroExch.Document.7">
                <p:embed/>
              </p:oleObj>
            </a:graphicData>
          </a:graphic>
        </p:graphicFrame>
      </p:grpSp>
    </p:spTree>
    <p:extLst>
      <p:ext uri="{BB962C8B-B14F-4D97-AF65-F5344CB8AC3E}">
        <p14:creationId xmlns:p14="http://schemas.microsoft.com/office/powerpoint/2010/main" xmlns=""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Correctness of Leader Election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We </a:t>
            </a:r>
            <a:r>
              <a:rPr lang="en-US" sz="2000" dirty="0">
                <a:latin typeface="Comic Sans MS" pitchFamily="66" charset="0"/>
              </a:rPr>
              <a:t>expect id</a:t>
            </a:r>
            <a:r>
              <a:rPr lang="en-US" sz="2000" baseline="-25000" dirty="0">
                <a:latin typeface="Comic Sans MS" pitchFamily="66" charset="0"/>
              </a:rPr>
              <a:t>n</a:t>
            </a:r>
            <a:r>
              <a:rPr lang="en-US" sz="2000" dirty="0" smtClean="0">
                <a:latin typeface="Comic Sans MS" pitchFamily="66" charset="0"/>
              </a:rPr>
              <a:t> to be max of all identifiers after N rounds.</a:t>
            </a:r>
          </a:p>
          <a:p>
            <a:pPr marL="457200" indent="-457200">
              <a:spcBef>
                <a:spcPct val="20000"/>
              </a:spcBef>
              <a:buFont typeface="Wingdings" pitchFamily="2" charset="2"/>
              <a:buChar char="q"/>
              <a:defRPr/>
            </a:pPr>
            <a:r>
              <a:rPr lang="en-US" sz="2000" dirty="0" smtClean="0">
                <a:latin typeface="Comic Sans MS" pitchFamily="66" charset="0"/>
              </a:rPr>
              <a:t>Formal property:</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For each n, r</a:t>
            </a:r>
            <a:r>
              <a:rPr lang="en-US" sz="2000" baseline="-25000" dirty="0" smtClean="0">
                <a:latin typeface="Comic Sans MS" pitchFamily="66" charset="0"/>
              </a:rPr>
              <a:t>n</a:t>
            </a:r>
            <a:r>
              <a:rPr lang="en-US" sz="2000" dirty="0" smtClean="0">
                <a:latin typeface="Comic Sans MS" pitchFamily="66" charset="0"/>
              </a:rPr>
              <a:t>=N -&gt; id</a:t>
            </a:r>
            <a:r>
              <a:rPr lang="en-US" sz="2000" baseline="-25000" dirty="0" smtClean="0">
                <a:latin typeface="Comic Sans MS" pitchFamily="66" charset="0"/>
              </a:rPr>
              <a:t>n</a:t>
            </a:r>
            <a:r>
              <a:rPr lang="en-US" sz="2000" dirty="0" smtClean="0">
                <a:latin typeface="Comic Sans MS" pitchFamily="66" charset="0"/>
              </a:rPr>
              <a:t> = max P</a:t>
            </a: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Not inductive. </a:t>
            </a:r>
          </a:p>
          <a:p>
            <a:pPr marL="457200" indent="-457200">
              <a:spcBef>
                <a:spcPct val="20000"/>
              </a:spcBef>
              <a:buFont typeface="Wingdings" pitchFamily="2" charset="2"/>
              <a:buChar char="q"/>
              <a:defRPr/>
            </a:pPr>
            <a:r>
              <a:rPr lang="en-US" sz="2000" dirty="0" smtClean="0">
                <a:latin typeface="Comic Sans MS" pitchFamily="66" charset="0"/>
              </a:rPr>
              <a:t>Goal: Find inductive strengthening that captures co-relation among all variables at intermediate steps</a:t>
            </a:r>
          </a:p>
          <a:p>
            <a:pPr marL="342900" indent="-342900">
              <a:spcBef>
                <a:spcPct val="20000"/>
              </a:spcBef>
              <a:buFont typeface="Wingdings" panose="05000000000000000000" pitchFamily="2" charset="2"/>
              <a:buChar char="q"/>
              <a:defRPr/>
            </a:pPr>
            <a:r>
              <a:rPr lang="en-US" sz="2000" dirty="0" smtClean="0">
                <a:latin typeface="Comic Sans MS" pitchFamily="66" charset="0"/>
              </a:rPr>
              <a:t>Informal: After k rounds, each </a:t>
            </a:r>
            <a:r>
              <a:rPr lang="en-US" sz="2000" dirty="0">
                <a:latin typeface="Comic Sans MS" pitchFamily="66" charset="0"/>
              </a:rPr>
              <a:t>r</a:t>
            </a:r>
            <a:r>
              <a:rPr lang="en-US" sz="2000" baseline="-25000" dirty="0">
                <a:latin typeface="Comic Sans MS" pitchFamily="66" charset="0"/>
              </a:rPr>
              <a:t>n</a:t>
            </a:r>
            <a:r>
              <a:rPr lang="en-US" sz="2000" dirty="0" smtClean="0">
                <a:latin typeface="Comic Sans MS" pitchFamily="66" charset="0"/>
              </a:rPr>
              <a:t> equals k, and </a:t>
            </a:r>
            <a:r>
              <a:rPr lang="en-US" sz="2000" dirty="0">
                <a:latin typeface="Comic Sans MS" pitchFamily="66" charset="0"/>
              </a:rPr>
              <a:t>id</a:t>
            </a:r>
            <a:r>
              <a:rPr lang="en-US" sz="2000" baseline="-25000" dirty="0">
                <a:latin typeface="Comic Sans MS" pitchFamily="66" charset="0"/>
              </a:rPr>
              <a:t>n </a:t>
            </a:r>
            <a:r>
              <a:rPr lang="en-US" sz="2000" dirty="0" smtClean="0">
                <a:latin typeface="Comic Sans MS" pitchFamily="66" charset="0"/>
              </a:rPr>
              <a:t>is max of identifiers of nodes that are &lt;=k hops away from node n</a:t>
            </a:r>
          </a:p>
          <a:p>
            <a:pPr marL="342900" indent="-342900">
              <a:spcBef>
                <a:spcPct val="20000"/>
              </a:spcBef>
              <a:buFont typeface="Wingdings" panose="05000000000000000000" pitchFamily="2" charset="2"/>
              <a:buChar char="q"/>
              <a:defRPr/>
            </a:pPr>
            <a:r>
              <a:rPr lang="en-US" sz="2000" dirty="0" smtClean="0">
                <a:latin typeface="Comic Sans MS" pitchFamily="66" charset="0"/>
              </a:rPr>
              <a:t>Formal property: </a:t>
            </a:r>
          </a:p>
          <a:p>
            <a:pPr>
              <a:spcBef>
                <a:spcPct val="20000"/>
              </a:spcBef>
              <a:defRPr/>
            </a:pPr>
            <a:r>
              <a:rPr lang="en-US" sz="2000" dirty="0" smtClean="0">
                <a:latin typeface="Comic Sans MS" pitchFamily="66" charset="0"/>
              </a:rPr>
              <a:t>	   </a:t>
            </a:r>
            <a:r>
              <a:rPr lang="en-US" sz="2000" dirty="0" smtClean="0">
                <a:latin typeface="Symbol" panose="05050102010706020507" pitchFamily="18" charset="2"/>
              </a:rPr>
              <a:t>j</a:t>
            </a:r>
            <a:r>
              <a:rPr lang="en-US" sz="2000" baseline="-25000" dirty="0" smtClean="0">
                <a:latin typeface="Comic Sans MS" pitchFamily="66" charset="0"/>
              </a:rPr>
              <a:t>1</a:t>
            </a:r>
            <a:r>
              <a:rPr lang="en-US" sz="2000" dirty="0" smtClean="0">
                <a:latin typeface="Comic Sans MS" pitchFamily="66" charset="0"/>
              </a:rPr>
              <a:t>: For all nodes m and n, </a:t>
            </a:r>
            <a:r>
              <a:rPr lang="en-US" sz="2000" dirty="0" err="1" smtClean="0">
                <a:latin typeface="Comic Sans MS" pitchFamily="66" charset="0"/>
              </a:rPr>
              <a:t>r</a:t>
            </a:r>
            <a:r>
              <a:rPr lang="en-US" sz="2000" baseline="-25000" dirty="0" err="1" smtClean="0">
                <a:latin typeface="Comic Sans MS" pitchFamily="66" charset="0"/>
              </a:rPr>
              <a:t>m</a:t>
            </a:r>
            <a:r>
              <a:rPr lang="en-US" sz="2000" dirty="0" smtClean="0">
                <a:latin typeface="Comic Sans MS" pitchFamily="66" charset="0"/>
              </a:rPr>
              <a:t> </a:t>
            </a:r>
            <a:r>
              <a:rPr lang="en-US" sz="2000" dirty="0">
                <a:latin typeface="Comic Sans MS" pitchFamily="66" charset="0"/>
              </a:rPr>
              <a:t>= r</a:t>
            </a:r>
            <a:r>
              <a:rPr lang="en-US" sz="2000" baseline="-25000" dirty="0">
                <a:latin typeface="Comic Sans MS" pitchFamily="66" charset="0"/>
              </a:rPr>
              <a:t>n</a:t>
            </a:r>
            <a:r>
              <a:rPr lang="en-US" sz="2000" dirty="0" smtClean="0">
                <a:latin typeface="Comic Sans MS" pitchFamily="66" charset="0"/>
              </a:rPr>
              <a:t> </a:t>
            </a:r>
          </a:p>
          <a:p>
            <a:pPr>
              <a:spcBef>
                <a:spcPct val="20000"/>
              </a:spcBef>
              <a:defRPr/>
            </a:pPr>
            <a:r>
              <a:rPr lang="en-US" sz="2000" dirty="0">
                <a:latin typeface="Comic Sans MS" pitchFamily="66" charset="0"/>
              </a:rPr>
              <a:t>	</a:t>
            </a:r>
            <a:r>
              <a:rPr lang="en-US" sz="2000" dirty="0" smtClean="0">
                <a:latin typeface="Comic Sans MS" pitchFamily="66" charset="0"/>
              </a:rPr>
              <a:t>&amp; </a:t>
            </a:r>
            <a:r>
              <a:rPr lang="en-US" sz="2000" dirty="0" smtClean="0">
                <a:latin typeface="Symbol" panose="05050102010706020507" pitchFamily="18" charset="2"/>
              </a:rPr>
              <a:t>j</a:t>
            </a:r>
            <a:r>
              <a:rPr lang="en-US" sz="2000" baseline="-25000" dirty="0" smtClean="0">
                <a:latin typeface="Comic Sans MS" pitchFamily="66" charset="0"/>
              </a:rPr>
              <a:t>2</a:t>
            </a:r>
            <a:r>
              <a:rPr lang="en-US" sz="2000" dirty="0" smtClean="0">
                <a:latin typeface="Comic Sans MS" pitchFamily="66" charset="0"/>
              </a:rPr>
              <a:t>: For each node n, id</a:t>
            </a:r>
            <a:r>
              <a:rPr lang="en-US" sz="2000" baseline="-25000" dirty="0" smtClean="0">
                <a:latin typeface="Comic Sans MS" pitchFamily="66" charset="0"/>
              </a:rPr>
              <a:t>n</a:t>
            </a:r>
            <a:r>
              <a:rPr lang="en-US" sz="2000" dirty="0" smtClean="0">
                <a:latin typeface="Comic Sans MS" pitchFamily="66" charset="0"/>
              </a:rPr>
              <a:t> = max { </a:t>
            </a:r>
            <a:r>
              <a:rPr lang="en-US" sz="2000" dirty="0">
                <a:latin typeface="Comic Sans MS" pitchFamily="66" charset="0"/>
              </a:rPr>
              <a:t>m</a:t>
            </a:r>
            <a:r>
              <a:rPr lang="en-US" sz="2000" dirty="0" smtClean="0">
                <a:latin typeface="Comic Sans MS" pitchFamily="66" charset="0"/>
              </a:rPr>
              <a:t> | distance(</a:t>
            </a:r>
            <a:r>
              <a:rPr lang="en-US" sz="2000" dirty="0" err="1" smtClean="0">
                <a:latin typeface="Comic Sans MS" pitchFamily="66" charset="0"/>
              </a:rPr>
              <a:t>m,n</a:t>
            </a:r>
            <a:r>
              <a:rPr lang="en-US" sz="2000" dirty="0" smtClean="0">
                <a:latin typeface="Comic Sans MS" pitchFamily="66" charset="0"/>
              </a:rPr>
              <a:t>) &lt; </a:t>
            </a:r>
            <a:r>
              <a:rPr lang="en-US" sz="2000" dirty="0">
                <a:latin typeface="Comic Sans MS" pitchFamily="66" charset="0"/>
              </a:rPr>
              <a:t>r</a:t>
            </a:r>
            <a:r>
              <a:rPr lang="en-US" sz="2000" baseline="-25000" dirty="0">
                <a:latin typeface="Comic Sans MS" pitchFamily="66" charset="0"/>
              </a:rPr>
              <a:t>n</a:t>
            </a:r>
            <a:r>
              <a:rPr lang="en-US" sz="2000" dirty="0" smtClean="0">
                <a:latin typeface="Comic Sans MS" pitchFamily="66" charset="0"/>
              </a:rPr>
              <a:t> }</a:t>
            </a:r>
          </a:p>
          <a:p>
            <a:pPr marL="342900" indent="-342900">
              <a:spcBef>
                <a:spcPct val="20000"/>
              </a:spcBef>
              <a:buFont typeface="Wingdings" panose="05000000000000000000" pitchFamily="2" charset="2"/>
              <a:buChar char="q"/>
              <a:defRPr/>
            </a:pPr>
            <a:r>
              <a:rPr lang="en-US" sz="2000" dirty="0" smtClean="0">
                <a:latin typeface="Comic Sans MS" pitchFamily="66" charset="0"/>
              </a:rPr>
              <a:t>Prove this property is an inductive invariant!</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15" name="Group 14"/>
          <p:cNvGrpSpPr/>
          <p:nvPr/>
        </p:nvGrpSpPr>
        <p:grpSpPr>
          <a:xfrm>
            <a:off x="0" y="6142038"/>
            <a:ext cx="9144000" cy="715962"/>
            <a:chOff x="0" y="6142038"/>
            <a:chExt cx="9144000" cy="715962"/>
          </a:xfrm>
        </p:grpSpPr>
        <p:pic>
          <p:nvPicPr>
            <p:cNvPr id="1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8" name="Object 2"/>
            <p:cNvGraphicFramePr>
              <a:graphicFrameLocks noChangeAspect="1"/>
            </p:cNvGraphicFramePr>
            <p:nvPr/>
          </p:nvGraphicFramePr>
          <p:xfrm>
            <a:off x="8653463" y="6163469"/>
            <a:ext cx="490537" cy="673100"/>
          </p:xfrm>
          <a:graphic>
            <a:graphicData uri="http://schemas.openxmlformats.org/presentationml/2006/ole">
              <p:oleObj spid="_x0000_s45060" name="Acrobat Document" r:id="rId4" imgW="4790808" imgH="6162472" progId="AcroExch.Document.7">
                <p:embed/>
              </p:oleObj>
            </a:graphicData>
          </a:graphic>
        </p:graphicFrame>
      </p:grpSp>
    </p:spTree>
    <p:extLst>
      <p:ext uri="{BB962C8B-B14F-4D97-AF65-F5344CB8AC3E}">
        <p14:creationId xmlns="" xmlns:p14="http://schemas.microsoft.com/office/powerpoint/2010/main" val="2381294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2">
                                            <p:txEl>
                                              <p:pRg st="10" end="10"/>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1" end="1"/>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2">
                                            <p:txEl>
                                              <p:pRg st="2" end="2"/>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2">
                                            <p:txEl>
                                              <p:pRg st="3" end="3"/>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4" end="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2">
                                            <p:txEl>
                                              <p:pRg st="5" end="5"/>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2">
                                            <p:txEl>
                                              <p:pRg st="6" end="6"/>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2">
                                            <p:txEl>
                                              <p:pRg st="7" end="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2">
                                            <p:txEl>
                                              <p:pRg st="8" end="8"/>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2">
                                            <p:txEl>
                                              <p:pRg st="9" end="9"/>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Proof: Base Case</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1" y="1295400"/>
            <a:ext cx="8839200"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Initial state s: for each node n, s(id</a:t>
            </a:r>
            <a:r>
              <a:rPr lang="en-US" sz="2000" baseline="-25000" dirty="0" smtClean="0">
                <a:latin typeface="Comic Sans MS" pitchFamily="66" charset="0"/>
              </a:rPr>
              <a:t>n</a:t>
            </a:r>
            <a:r>
              <a:rPr lang="en-US" sz="2000" dirty="0" smtClean="0">
                <a:latin typeface="Comic Sans MS" pitchFamily="66" charset="0"/>
              </a:rPr>
              <a:t>) = n and s(r</a:t>
            </a:r>
            <a:r>
              <a:rPr lang="en-US" sz="2000" baseline="-25000" dirty="0" smtClean="0">
                <a:latin typeface="Comic Sans MS" pitchFamily="66" charset="0"/>
              </a:rPr>
              <a:t>n</a:t>
            </a:r>
            <a:r>
              <a:rPr lang="en-US" sz="2000" dirty="0" smtClean="0">
                <a:latin typeface="Comic Sans MS" pitchFamily="66" charset="0"/>
              </a:rPr>
              <a:t>) = 1</a:t>
            </a:r>
          </a:p>
          <a:p>
            <a:pPr marL="342900" indent="-342900">
              <a:spcBef>
                <a:spcPct val="20000"/>
              </a:spcBef>
              <a:buFont typeface="Wingdings" panose="05000000000000000000" pitchFamily="2" charset="2"/>
              <a:buChar char="q"/>
              <a:defRPr/>
            </a:pPr>
            <a:r>
              <a:rPr lang="en-US" sz="2000" dirty="0">
                <a:latin typeface="Comic Sans MS" pitchFamily="66" charset="0"/>
              </a:rPr>
              <a:t> </a:t>
            </a:r>
            <a:r>
              <a:rPr lang="en-US" sz="2000" dirty="0" smtClean="0">
                <a:latin typeface="Comic Sans MS" pitchFamily="66" charset="0"/>
              </a:rPr>
              <a:t>Goal: Show that the following holds in this initial state s</a:t>
            </a:r>
            <a:endParaRPr lang="en-US" sz="2000" dirty="0">
              <a:latin typeface="Comic Sans MS" pitchFamily="66" charset="0"/>
            </a:endParaRPr>
          </a:p>
          <a:p>
            <a:pPr>
              <a:spcBef>
                <a:spcPct val="20000"/>
              </a:spcBef>
              <a:defRPr/>
            </a:pPr>
            <a:r>
              <a:rPr lang="en-US" sz="2000" dirty="0">
                <a:latin typeface="Comic Sans MS" pitchFamily="66" charset="0"/>
              </a:rPr>
              <a:t>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For each m and n, </a:t>
            </a:r>
            <a:r>
              <a:rPr lang="en-US" sz="2000" dirty="0" err="1">
                <a:latin typeface="Comic Sans MS" pitchFamily="66" charset="0"/>
              </a:rPr>
              <a:t>r</a:t>
            </a:r>
            <a:r>
              <a:rPr lang="en-US" sz="2000" baseline="-25000" dirty="0" err="1">
                <a:latin typeface="Comic Sans MS" pitchFamily="66" charset="0"/>
              </a:rPr>
              <a:t>m</a:t>
            </a:r>
            <a:r>
              <a:rPr lang="en-US" sz="2000" dirty="0">
                <a:latin typeface="Comic Sans MS" pitchFamily="66" charset="0"/>
              </a:rPr>
              <a:t> = r</a:t>
            </a:r>
            <a:r>
              <a:rPr lang="en-US" sz="2000" baseline="-25000" dirty="0">
                <a:latin typeface="Comic Sans MS" pitchFamily="66" charset="0"/>
              </a:rPr>
              <a:t>n</a:t>
            </a:r>
            <a:r>
              <a:rPr lang="en-US" sz="2000" dirty="0">
                <a:latin typeface="Comic Sans MS" pitchFamily="66" charset="0"/>
              </a:rPr>
              <a:t> </a:t>
            </a:r>
          </a:p>
          <a:p>
            <a:pPr>
              <a:spcBef>
                <a:spcPct val="20000"/>
              </a:spcBef>
              <a:defRPr/>
            </a:pPr>
            <a:r>
              <a:rPr lang="en-US" sz="2000" dirty="0">
                <a:latin typeface="Comic Sans MS" pitchFamily="66" charset="0"/>
              </a:rPr>
              <a:t>	&amp; </a:t>
            </a:r>
            <a:r>
              <a:rPr lang="en-US" sz="2000" dirty="0">
                <a:latin typeface="Symbol" panose="05050102010706020507" pitchFamily="18" charset="2"/>
              </a:rPr>
              <a:t>j</a:t>
            </a:r>
            <a:r>
              <a:rPr lang="en-US" sz="2000" baseline="-25000" dirty="0">
                <a:latin typeface="Comic Sans MS" pitchFamily="66" charset="0"/>
              </a:rPr>
              <a:t>2</a:t>
            </a:r>
            <a:r>
              <a:rPr lang="en-US" sz="2000" dirty="0">
                <a:latin typeface="Comic Sans MS" pitchFamily="66" charset="0"/>
              </a:rPr>
              <a:t>: For each n, id</a:t>
            </a:r>
            <a:r>
              <a:rPr lang="en-US" sz="2000" baseline="-25000" dirty="0">
                <a:latin typeface="Comic Sans MS" pitchFamily="66" charset="0"/>
              </a:rPr>
              <a:t>n</a:t>
            </a:r>
            <a:r>
              <a:rPr lang="en-US" sz="2000" dirty="0">
                <a:latin typeface="Comic Sans MS" pitchFamily="66" charset="0"/>
              </a:rPr>
              <a:t> = max { m</a:t>
            </a:r>
            <a:r>
              <a:rPr lang="en-US" sz="2000" dirty="0" smtClean="0">
                <a:latin typeface="Comic Sans MS" pitchFamily="66" charset="0"/>
              </a:rPr>
              <a:t> </a:t>
            </a:r>
            <a:r>
              <a:rPr lang="en-US" sz="2000" dirty="0">
                <a:latin typeface="Comic Sans MS" pitchFamily="66" charset="0"/>
              </a:rPr>
              <a:t>| distance(</a:t>
            </a:r>
            <a:r>
              <a:rPr lang="en-US" sz="2000" dirty="0" err="1">
                <a:latin typeface="Comic Sans MS" pitchFamily="66" charset="0"/>
              </a:rPr>
              <a:t>m,n</a:t>
            </a:r>
            <a:r>
              <a:rPr lang="en-US" sz="2000" dirty="0">
                <a:latin typeface="Comic Sans MS" pitchFamily="66" charset="0"/>
              </a:rPr>
              <a:t>) &lt; r</a:t>
            </a:r>
            <a:r>
              <a:rPr lang="en-US" sz="2000" baseline="-25000" dirty="0">
                <a:latin typeface="Comic Sans MS" pitchFamily="66" charset="0"/>
              </a:rPr>
              <a:t>n</a:t>
            </a:r>
            <a:r>
              <a:rPr lang="en-US" sz="2000" dirty="0">
                <a:latin typeface="Comic Sans MS" pitchFamily="66" charset="0"/>
              </a:rPr>
              <a:t> }</a:t>
            </a:r>
          </a:p>
          <a:p>
            <a:pPr marL="457200" indent="-457200">
              <a:spcBef>
                <a:spcPct val="20000"/>
              </a:spcBef>
              <a:buFont typeface="Wingdings" pitchFamily="2" charset="2"/>
              <a:buChar char="q"/>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a:t>
            </a:r>
            <a:r>
              <a:rPr lang="en-US" sz="2000" dirty="0" err="1" smtClean="0">
                <a:latin typeface="Comic Sans MS" pitchFamily="66" charset="0"/>
              </a:rPr>
              <a:t>r</a:t>
            </a:r>
            <a:r>
              <a:rPr lang="en-US" sz="2000" baseline="-25000" dirty="0" err="1" smtClean="0">
                <a:latin typeface="Comic Sans MS" pitchFamily="66" charset="0"/>
              </a:rPr>
              <a:t>m</a:t>
            </a:r>
            <a:r>
              <a:rPr lang="en-US" sz="2000" dirty="0" smtClean="0">
                <a:latin typeface="Comic Sans MS" pitchFamily="66" charset="0"/>
              </a:rPr>
              <a:t>) </a:t>
            </a:r>
            <a:r>
              <a:rPr lang="en-US" sz="2000" dirty="0">
                <a:latin typeface="Comic Sans MS" pitchFamily="66" charset="0"/>
              </a:rPr>
              <a:t>= </a:t>
            </a:r>
            <a:r>
              <a:rPr lang="en-US" sz="2000" dirty="0" smtClean="0">
                <a:latin typeface="Comic Sans MS" pitchFamily="66" charset="0"/>
              </a:rPr>
              <a:t>s(r</a:t>
            </a:r>
            <a:r>
              <a:rPr lang="en-US" sz="2000" baseline="-25000" dirty="0" smtClean="0">
                <a:latin typeface="Comic Sans MS" pitchFamily="66" charset="0"/>
              </a:rPr>
              <a:t>n</a:t>
            </a:r>
            <a:r>
              <a:rPr lang="en-US" sz="2000" dirty="0" smtClean="0">
                <a:latin typeface="Comic Sans MS" pitchFamily="66" charset="0"/>
              </a:rPr>
              <a:t>) =1; so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a:t>
            </a:r>
            <a:r>
              <a:rPr lang="en-US" sz="2000" dirty="0" smtClean="0">
                <a:latin typeface="Comic Sans MS" pitchFamily="66" charset="0"/>
              </a:rPr>
              <a:t>holds</a:t>
            </a:r>
          </a:p>
          <a:p>
            <a:pPr marL="457200" indent="-457200">
              <a:spcBef>
                <a:spcPct val="20000"/>
              </a:spcBef>
              <a:buFont typeface="Wingdings" pitchFamily="2" charset="2"/>
              <a:buChar char="q"/>
              <a:defRPr/>
            </a:pPr>
            <a:r>
              <a:rPr lang="en-US" sz="2000" dirty="0" smtClean="0">
                <a:latin typeface="Comic Sans MS" pitchFamily="66" charset="0"/>
              </a:rPr>
              <a:t>To show </a:t>
            </a:r>
            <a:r>
              <a:rPr lang="en-US" sz="2000" dirty="0">
                <a:latin typeface="Symbol" panose="05050102010706020507" pitchFamily="18" charset="2"/>
              </a:rPr>
              <a:t>j</a:t>
            </a:r>
            <a:r>
              <a:rPr lang="en-US" sz="2000" baseline="-25000" dirty="0">
                <a:latin typeface="Comic Sans MS" pitchFamily="66" charset="0"/>
              </a:rPr>
              <a:t>2</a:t>
            </a:r>
            <a:r>
              <a:rPr lang="en-US" sz="2000" dirty="0" smtClean="0">
                <a:latin typeface="Comic Sans MS" pitchFamily="66" charset="0"/>
              </a:rPr>
              <a:t>, consider a node n, we want to show</a:t>
            </a:r>
          </a:p>
          <a:p>
            <a:pPr>
              <a:spcBef>
                <a:spcPct val="20000"/>
              </a:spcBef>
              <a:defRPr/>
            </a:pPr>
            <a:r>
              <a:rPr lang="en-US" sz="2000" dirty="0">
                <a:latin typeface="Comic Sans MS" pitchFamily="66" charset="0"/>
              </a:rPr>
              <a:t>	</a:t>
            </a:r>
            <a:r>
              <a:rPr lang="en-US" sz="2000" dirty="0" smtClean="0">
                <a:latin typeface="Comic Sans MS" pitchFamily="66" charset="0"/>
              </a:rPr>
              <a:t>s(id</a:t>
            </a:r>
            <a:r>
              <a:rPr lang="en-US" sz="2000" baseline="-25000" dirty="0" smtClean="0">
                <a:latin typeface="Comic Sans MS" pitchFamily="66" charset="0"/>
              </a:rPr>
              <a:t>n</a:t>
            </a:r>
            <a:r>
              <a:rPr lang="en-US" sz="2000" dirty="0" smtClean="0">
                <a:latin typeface="Comic Sans MS" pitchFamily="66" charset="0"/>
              </a:rPr>
              <a:t>) = </a:t>
            </a:r>
            <a:r>
              <a:rPr lang="en-US" sz="2000" dirty="0">
                <a:latin typeface="Comic Sans MS" pitchFamily="66" charset="0"/>
              </a:rPr>
              <a:t>max { </a:t>
            </a:r>
            <a:r>
              <a:rPr lang="en-US" sz="2000" dirty="0" smtClean="0">
                <a:latin typeface="Comic Sans MS" pitchFamily="66" charset="0"/>
              </a:rPr>
              <a:t>m | </a:t>
            </a:r>
            <a:r>
              <a:rPr lang="en-US" sz="2000" dirty="0">
                <a:latin typeface="Comic Sans MS" pitchFamily="66" charset="0"/>
              </a:rPr>
              <a:t>distance(</a:t>
            </a:r>
            <a:r>
              <a:rPr lang="en-US" sz="2000" dirty="0" err="1">
                <a:latin typeface="Comic Sans MS" pitchFamily="66" charset="0"/>
              </a:rPr>
              <a:t>m,n</a:t>
            </a:r>
            <a:r>
              <a:rPr lang="en-US" sz="2000" dirty="0">
                <a:latin typeface="Comic Sans MS" pitchFamily="66" charset="0"/>
              </a:rPr>
              <a:t>) &lt; 1</a:t>
            </a:r>
            <a:r>
              <a:rPr lang="en-US" sz="2000" dirty="0" smtClean="0">
                <a:latin typeface="Comic Sans MS" pitchFamily="66" charset="0"/>
              </a:rPr>
              <a:t> </a:t>
            </a:r>
            <a:r>
              <a:rPr lang="en-US" sz="2000" dirty="0">
                <a:latin typeface="Comic Sans MS" pitchFamily="66" charset="0"/>
              </a:rPr>
              <a:t>}</a:t>
            </a:r>
          </a:p>
          <a:p>
            <a:pPr>
              <a:spcBef>
                <a:spcPct val="20000"/>
              </a:spcBef>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The only node m with distance(</a:t>
            </a:r>
            <a:r>
              <a:rPr lang="en-US" sz="2000" dirty="0" err="1" smtClean="0">
                <a:latin typeface="Comic Sans MS" pitchFamily="66" charset="0"/>
              </a:rPr>
              <a:t>m,n</a:t>
            </a:r>
            <a:r>
              <a:rPr lang="en-US" sz="2000" dirty="0" smtClean="0">
                <a:latin typeface="Comic Sans MS" pitchFamily="66" charset="0"/>
              </a:rPr>
              <a:t>) &lt; 1 is n itself, </a:t>
            </a:r>
            <a:r>
              <a:rPr lang="en-US" sz="2000" dirty="0">
                <a:latin typeface="Comic Sans MS" pitchFamily="66" charset="0"/>
              </a:rPr>
              <a:t>and s(id</a:t>
            </a:r>
            <a:r>
              <a:rPr lang="en-US" sz="2000" baseline="-25000" dirty="0">
                <a:latin typeface="Comic Sans MS" pitchFamily="66" charset="0"/>
              </a:rPr>
              <a:t>n</a:t>
            </a:r>
            <a:r>
              <a:rPr lang="en-US" sz="2000" dirty="0">
                <a:latin typeface="Comic Sans MS" pitchFamily="66" charset="0"/>
              </a:rPr>
              <a:t>) = </a:t>
            </a:r>
            <a:r>
              <a:rPr lang="en-US" sz="2000" dirty="0" smtClean="0">
                <a:latin typeface="Comic Sans MS" pitchFamily="66" charset="0"/>
              </a:rPr>
              <a:t>n, so above holds</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46083" name="Acrobat Document" r:id="rId4" imgW="4790808" imgH="6162472" progId="AcroExch.Document.7">
                <p:embed/>
              </p:oleObj>
            </a:graphicData>
          </a:graphic>
        </p:graphicFrame>
      </p:grpSp>
    </p:spTree>
    <p:extLst>
      <p:ext uri="{BB962C8B-B14F-4D97-AF65-F5344CB8AC3E}">
        <p14:creationId xmlns="" xmlns:p14="http://schemas.microsoft.com/office/powerpoint/2010/main" val="641907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1" end="1"/>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2">
                                            <p:txEl>
                                              <p:pRg st="2" end="2"/>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2">
                                            <p:txEl>
                                              <p:pRg st="3" end="3"/>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4" end="4"/>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2">
                                            <p:txEl>
                                              <p:pRg st="6" end="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2">
                                            <p:txEl>
                                              <p:pRg st="7" end="7"/>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8" end="8"/>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Proof: Inductive Case</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an arbitrary state s, and assume both </a:t>
            </a:r>
            <a:r>
              <a:rPr lang="en-US" sz="2000" dirty="0" smtClean="0">
                <a:latin typeface="Symbol" panose="05050102010706020507" pitchFamily="18" charset="2"/>
              </a:rPr>
              <a:t>j</a:t>
            </a:r>
            <a:r>
              <a:rPr lang="en-US" sz="2000" baseline="-25000" dirty="0" smtClean="0">
                <a:latin typeface="Comic Sans MS" pitchFamily="66" charset="0"/>
              </a:rPr>
              <a:t>1</a:t>
            </a:r>
            <a:r>
              <a:rPr lang="en-US" sz="2000" dirty="0" smtClean="0">
                <a:latin typeface="Comic Sans MS" pitchFamily="66" charset="0"/>
              </a:rPr>
              <a:t> and </a:t>
            </a:r>
            <a:r>
              <a:rPr lang="en-US" sz="2000" dirty="0" smtClean="0">
                <a:latin typeface="Symbol" panose="05050102010706020507" pitchFamily="18" charset="2"/>
              </a:rPr>
              <a:t>j</a:t>
            </a:r>
            <a:r>
              <a:rPr lang="en-US" sz="2000" baseline="-25000" dirty="0">
                <a:latin typeface="Comic Sans MS" pitchFamily="66" charset="0"/>
              </a:rPr>
              <a:t>2</a:t>
            </a:r>
            <a:r>
              <a:rPr lang="en-US" sz="2000" dirty="0" smtClean="0">
                <a:latin typeface="Comic Sans MS" pitchFamily="66" charset="0"/>
              </a:rPr>
              <a:t> hold</a:t>
            </a:r>
          </a:p>
          <a:p>
            <a:pPr marL="457200" indent="-457200">
              <a:spcBef>
                <a:spcPct val="20000"/>
              </a:spcBef>
              <a:buFont typeface="Wingdings" pitchFamily="2" charset="2"/>
              <a:buChar char="q"/>
              <a:defRPr/>
            </a:pPr>
            <a:r>
              <a:rPr lang="en-US" sz="2000" dirty="0">
                <a:latin typeface="Comic Sans MS" pitchFamily="66" charset="0"/>
              </a:rPr>
              <a:t>Let </a:t>
            </a:r>
            <a:r>
              <a:rPr lang="en-US" sz="2000" dirty="0" smtClean="0">
                <a:latin typeface="Comic Sans MS" pitchFamily="66" charset="0"/>
              </a:rPr>
              <a:t>s(r</a:t>
            </a:r>
            <a:r>
              <a:rPr lang="en-US" sz="2000" baseline="-25000" dirty="0" smtClean="0">
                <a:latin typeface="Comic Sans MS" pitchFamily="66" charset="0"/>
              </a:rPr>
              <a:t>n</a:t>
            </a:r>
            <a:r>
              <a:rPr lang="en-US" sz="2000" dirty="0">
                <a:latin typeface="Comic Sans MS" pitchFamily="66" charset="0"/>
              </a:rPr>
              <a:t>) </a:t>
            </a:r>
            <a:r>
              <a:rPr lang="en-US" sz="2000" dirty="0" smtClean="0">
                <a:latin typeface="Comic Sans MS" pitchFamily="66" charset="0"/>
              </a:rPr>
              <a:t>=</a:t>
            </a:r>
            <a:r>
              <a:rPr lang="en-US" sz="2000" dirty="0">
                <a:latin typeface="Comic Sans MS" pitchFamily="66" charset="0"/>
              </a:rPr>
              <a:t> </a:t>
            </a:r>
            <a:r>
              <a:rPr lang="en-US" sz="2000" dirty="0" smtClean="0">
                <a:latin typeface="Comic Sans MS" pitchFamily="66" charset="0"/>
              </a:rPr>
              <a:t>k, for each node n</a:t>
            </a:r>
          </a:p>
          <a:p>
            <a:pPr marL="342900" indent="-342900">
              <a:spcBef>
                <a:spcPct val="20000"/>
              </a:spcBef>
              <a:buFont typeface="Wingdings" panose="05000000000000000000" pitchFamily="2" charset="2"/>
              <a:buChar char="q"/>
              <a:defRPr/>
            </a:pPr>
            <a:r>
              <a:rPr lang="en-US" sz="2000" dirty="0">
                <a:latin typeface="Comic Sans MS" pitchFamily="66" charset="0"/>
              </a:rPr>
              <a:t> </a:t>
            </a:r>
            <a:r>
              <a:rPr lang="en-US" sz="2000" dirty="0" smtClean="0">
                <a:latin typeface="Comic Sans MS" pitchFamily="66" charset="0"/>
              </a:rPr>
              <a:t>For k&lt; N, consider the state t obtained by executing one step from s</a:t>
            </a:r>
          </a:p>
          <a:p>
            <a:pPr marL="342900" indent="-342900">
              <a:spcBef>
                <a:spcPct val="20000"/>
              </a:spcBef>
              <a:buFont typeface="Wingdings" panose="05000000000000000000" pitchFamily="2" charset="2"/>
              <a:buChar char="q"/>
              <a:defRPr/>
            </a:pPr>
            <a:r>
              <a:rPr lang="en-US" sz="2000" dirty="0" smtClean="0">
                <a:latin typeface="Comic Sans MS" pitchFamily="66" charset="0"/>
              </a:rPr>
              <a:t>Goal: Show that both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and </a:t>
            </a:r>
            <a:r>
              <a:rPr lang="en-US" sz="2000" dirty="0">
                <a:latin typeface="Symbol" panose="05050102010706020507" pitchFamily="18" charset="2"/>
              </a:rPr>
              <a:t>j</a:t>
            </a:r>
            <a:r>
              <a:rPr lang="en-US" sz="2000" baseline="-25000" dirty="0">
                <a:latin typeface="Comic Sans MS" pitchFamily="66" charset="0"/>
              </a:rPr>
              <a:t>2</a:t>
            </a:r>
            <a:r>
              <a:rPr lang="en-US" sz="2000" dirty="0">
                <a:latin typeface="Comic Sans MS" pitchFamily="66" charset="0"/>
              </a:rPr>
              <a:t> </a:t>
            </a:r>
            <a:r>
              <a:rPr lang="en-US" sz="2000" dirty="0" smtClean="0">
                <a:latin typeface="Comic Sans MS" pitchFamily="66" charset="0"/>
              </a:rPr>
              <a:t>hold in state t.</a:t>
            </a:r>
          </a:p>
          <a:p>
            <a:pPr marL="457200" indent="-457200">
              <a:spcBef>
                <a:spcPct val="20000"/>
              </a:spcBef>
              <a:buFont typeface="Wingdings" pitchFamily="2" charset="2"/>
              <a:buChar char="q"/>
              <a:defRPr/>
            </a:pPr>
            <a:r>
              <a:rPr lang="en-US" sz="2000" dirty="0" smtClean="0">
                <a:latin typeface="Comic Sans MS" pitchFamily="66" charset="0"/>
              </a:rPr>
              <a:t>Consider two nodes m and n.</a:t>
            </a:r>
          </a:p>
          <a:p>
            <a:pPr marL="457200" indent="-457200">
              <a:spcBef>
                <a:spcPct val="20000"/>
              </a:spcBef>
              <a:buFont typeface="Wingdings" pitchFamily="2" charset="2"/>
              <a:buChar char="q"/>
              <a:defRPr/>
            </a:pPr>
            <a:r>
              <a:rPr lang="en-US" sz="2000" dirty="0">
                <a:latin typeface="Comic Sans MS" pitchFamily="66" charset="0"/>
              </a:rPr>
              <a:t>t</a:t>
            </a:r>
            <a:r>
              <a:rPr lang="en-US" sz="2000" dirty="0" smtClean="0">
                <a:latin typeface="Comic Sans MS" pitchFamily="66" charset="0"/>
              </a:rPr>
              <a:t>(</a:t>
            </a:r>
            <a:r>
              <a:rPr lang="en-US" sz="2000" dirty="0" err="1" smtClean="0">
                <a:latin typeface="Comic Sans MS" pitchFamily="66" charset="0"/>
              </a:rPr>
              <a:t>r</a:t>
            </a:r>
            <a:r>
              <a:rPr lang="en-US" sz="2000" baseline="-25000" dirty="0" err="1" smtClean="0">
                <a:latin typeface="Comic Sans MS" pitchFamily="66" charset="0"/>
              </a:rPr>
              <a:t>m</a:t>
            </a:r>
            <a:r>
              <a:rPr lang="en-US" sz="2000" dirty="0" smtClean="0">
                <a:latin typeface="Comic Sans MS" pitchFamily="66" charset="0"/>
              </a:rPr>
              <a:t>) </a:t>
            </a:r>
            <a:r>
              <a:rPr lang="en-US" sz="2000" dirty="0">
                <a:latin typeface="Comic Sans MS" pitchFamily="66" charset="0"/>
              </a:rPr>
              <a:t>= s</a:t>
            </a:r>
            <a:r>
              <a:rPr lang="en-US" sz="2000" dirty="0" smtClean="0">
                <a:latin typeface="Comic Sans MS" pitchFamily="66" charset="0"/>
              </a:rPr>
              <a:t>(</a:t>
            </a:r>
            <a:r>
              <a:rPr lang="en-US" sz="2000" dirty="0" err="1" smtClean="0">
                <a:latin typeface="Comic Sans MS" pitchFamily="66" charset="0"/>
              </a:rPr>
              <a:t>r</a:t>
            </a:r>
            <a:r>
              <a:rPr lang="en-US" sz="2000" baseline="-25000" dirty="0" err="1" smtClean="0">
                <a:latin typeface="Comic Sans MS" pitchFamily="66" charset="0"/>
              </a:rPr>
              <a:t>m</a:t>
            </a:r>
            <a:r>
              <a:rPr lang="en-US" sz="2000" dirty="0" smtClean="0">
                <a:latin typeface="Comic Sans MS" pitchFamily="66" charset="0"/>
              </a:rPr>
              <a:t>) + 1 = k+1, and similarly</a:t>
            </a:r>
            <a:r>
              <a:rPr lang="en-US" sz="2000" dirty="0">
                <a:latin typeface="Comic Sans MS" pitchFamily="66" charset="0"/>
              </a:rPr>
              <a:t>, </a:t>
            </a:r>
            <a:r>
              <a:rPr lang="en-US" sz="2000" dirty="0" smtClean="0">
                <a:latin typeface="Comic Sans MS" pitchFamily="66" charset="0"/>
              </a:rPr>
              <a:t>t(r</a:t>
            </a:r>
            <a:r>
              <a:rPr lang="en-US" sz="2000" baseline="-25000" dirty="0" smtClean="0">
                <a:latin typeface="Comic Sans MS" pitchFamily="66" charset="0"/>
              </a:rPr>
              <a:t>n</a:t>
            </a:r>
            <a:r>
              <a:rPr lang="en-US" sz="2000" dirty="0">
                <a:latin typeface="Comic Sans MS" pitchFamily="66" charset="0"/>
              </a:rPr>
              <a:t> ) = </a:t>
            </a:r>
            <a:r>
              <a:rPr lang="en-US" sz="2000" dirty="0" smtClean="0">
                <a:latin typeface="Comic Sans MS" pitchFamily="66" charset="0"/>
              </a:rPr>
              <a:t>k+1, so </a:t>
            </a:r>
            <a:r>
              <a:rPr lang="en-US" sz="2000" dirty="0">
                <a:latin typeface="Symbol" panose="05050102010706020507" pitchFamily="18" charset="2"/>
              </a:rPr>
              <a:t>j</a:t>
            </a:r>
            <a:r>
              <a:rPr lang="en-US" sz="2000" baseline="-25000" dirty="0">
                <a:latin typeface="Comic Sans MS" pitchFamily="66" charset="0"/>
              </a:rPr>
              <a:t>1</a:t>
            </a:r>
            <a:r>
              <a:rPr lang="en-US" sz="2000" dirty="0">
                <a:latin typeface="Comic Sans MS" pitchFamily="66" charset="0"/>
              </a:rPr>
              <a:t> </a:t>
            </a:r>
            <a:r>
              <a:rPr lang="en-US" sz="2000" dirty="0" smtClean="0">
                <a:latin typeface="Comic Sans MS" pitchFamily="66" charset="0"/>
              </a:rPr>
              <a:t>holds in t</a:t>
            </a:r>
          </a:p>
          <a:p>
            <a:pPr marL="457200" indent="-457200">
              <a:spcBef>
                <a:spcPct val="20000"/>
              </a:spcBef>
              <a:buFont typeface="Wingdings" pitchFamily="2" charset="2"/>
              <a:buChar char="q"/>
              <a:defRPr/>
            </a:pPr>
            <a:r>
              <a:rPr lang="en-US" sz="2000" dirty="0" smtClean="0">
                <a:latin typeface="Comic Sans MS" pitchFamily="66" charset="0"/>
              </a:rPr>
              <a:t>To show </a:t>
            </a:r>
            <a:r>
              <a:rPr lang="en-US" sz="2000" dirty="0">
                <a:latin typeface="Symbol" panose="05050102010706020507" pitchFamily="18" charset="2"/>
              </a:rPr>
              <a:t>j</a:t>
            </a:r>
            <a:r>
              <a:rPr lang="en-US" sz="2000" baseline="-25000" dirty="0">
                <a:latin typeface="Comic Sans MS" pitchFamily="66" charset="0"/>
              </a:rPr>
              <a:t>2</a:t>
            </a:r>
            <a:r>
              <a:rPr lang="en-US" sz="2000" dirty="0" smtClean="0">
                <a:latin typeface="Comic Sans MS" pitchFamily="66" charset="0"/>
              </a:rPr>
              <a:t>, consider a node n, we want to show</a:t>
            </a:r>
          </a:p>
          <a:p>
            <a:pPr>
              <a:spcBef>
                <a:spcPct val="20000"/>
              </a:spcBef>
              <a:defRPr/>
            </a:pPr>
            <a:r>
              <a:rPr lang="en-US" sz="2000" dirty="0">
                <a:latin typeface="Comic Sans MS" pitchFamily="66" charset="0"/>
              </a:rPr>
              <a:t>	t</a:t>
            </a:r>
            <a:r>
              <a:rPr lang="en-US" sz="2000" dirty="0" smtClean="0">
                <a:latin typeface="Comic Sans MS" pitchFamily="66" charset="0"/>
              </a:rPr>
              <a:t>(id</a:t>
            </a:r>
            <a:r>
              <a:rPr lang="en-US" sz="2000" baseline="-25000" dirty="0" smtClean="0">
                <a:latin typeface="Comic Sans MS" pitchFamily="66" charset="0"/>
              </a:rPr>
              <a:t>n</a:t>
            </a:r>
            <a:r>
              <a:rPr lang="en-US" sz="2000" dirty="0" smtClean="0">
                <a:latin typeface="Comic Sans MS" pitchFamily="66" charset="0"/>
              </a:rPr>
              <a:t>) = </a:t>
            </a:r>
            <a:r>
              <a:rPr lang="en-US" sz="2000" dirty="0">
                <a:latin typeface="Comic Sans MS" pitchFamily="66" charset="0"/>
              </a:rPr>
              <a:t>max { m</a:t>
            </a:r>
            <a:r>
              <a:rPr lang="en-US" sz="2000" dirty="0" smtClean="0">
                <a:latin typeface="Comic Sans MS" pitchFamily="66" charset="0"/>
              </a:rPr>
              <a:t>| </a:t>
            </a:r>
            <a:r>
              <a:rPr lang="en-US" sz="2000" dirty="0">
                <a:latin typeface="Comic Sans MS" pitchFamily="66" charset="0"/>
              </a:rPr>
              <a:t>distance(</a:t>
            </a:r>
            <a:r>
              <a:rPr lang="en-US" sz="2000" dirty="0" err="1">
                <a:latin typeface="Comic Sans MS" pitchFamily="66" charset="0"/>
              </a:rPr>
              <a:t>m,n</a:t>
            </a:r>
            <a:r>
              <a:rPr lang="en-US" sz="2000" dirty="0">
                <a:latin typeface="Comic Sans MS" pitchFamily="66" charset="0"/>
              </a:rPr>
              <a:t>) &lt; </a:t>
            </a:r>
            <a:r>
              <a:rPr lang="en-US" sz="2000" dirty="0" smtClean="0">
                <a:latin typeface="Comic Sans MS" pitchFamily="66" charset="0"/>
              </a:rPr>
              <a:t>k+1}</a:t>
            </a:r>
          </a:p>
          <a:p>
            <a:pPr marL="457200" indent="-457200">
              <a:spcBef>
                <a:spcPct val="20000"/>
              </a:spcBef>
              <a:buFont typeface="Wingdings" pitchFamily="2" charset="2"/>
              <a:buChar char="q"/>
              <a:defRPr/>
            </a:pPr>
            <a:r>
              <a:rPr lang="en-US" sz="2000" dirty="0" smtClean="0">
                <a:latin typeface="Comic Sans MS" pitchFamily="66" charset="0"/>
              </a:rPr>
              <a:t>Assumption 1 (from inductive hypothesis), for each node m</a:t>
            </a:r>
          </a:p>
          <a:p>
            <a:pPr>
              <a:spcBef>
                <a:spcPct val="20000"/>
              </a:spcBef>
              <a:defRPr/>
            </a:pPr>
            <a:r>
              <a:rPr lang="en-US" sz="2000" dirty="0">
                <a:latin typeface="Comic Sans MS" pitchFamily="66" charset="0"/>
              </a:rPr>
              <a:t>	</a:t>
            </a:r>
            <a:r>
              <a:rPr lang="en-US" sz="2000" dirty="0" smtClean="0">
                <a:latin typeface="Comic Sans MS" pitchFamily="66" charset="0"/>
              </a:rPr>
              <a:t>s(</a:t>
            </a:r>
            <a:r>
              <a:rPr lang="en-US" sz="2000" dirty="0" err="1" smtClean="0">
                <a:latin typeface="Comic Sans MS" pitchFamily="66" charset="0"/>
              </a:rPr>
              <a:t>id</a:t>
            </a:r>
            <a:r>
              <a:rPr lang="en-US" sz="2000" baseline="-25000" dirty="0" err="1">
                <a:latin typeface="Comic Sans MS" pitchFamily="66" charset="0"/>
              </a:rPr>
              <a:t>m</a:t>
            </a:r>
            <a:r>
              <a:rPr lang="en-US" sz="2000" dirty="0" smtClean="0">
                <a:latin typeface="Comic Sans MS" pitchFamily="66" charset="0"/>
              </a:rPr>
              <a:t>) </a:t>
            </a:r>
            <a:r>
              <a:rPr lang="en-US" sz="2000" dirty="0">
                <a:latin typeface="Comic Sans MS" pitchFamily="66" charset="0"/>
              </a:rPr>
              <a:t>= max { </a:t>
            </a:r>
            <a:r>
              <a:rPr lang="en-US" sz="2000" dirty="0" smtClean="0">
                <a:latin typeface="Comic Sans MS" pitchFamily="66" charset="0"/>
              </a:rPr>
              <a:t>l | distance(</a:t>
            </a:r>
            <a:r>
              <a:rPr lang="en-US" sz="2000" dirty="0" err="1" smtClean="0">
                <a:latin typeface="Comic Sans MS" pitchFamily="66" charset="0"/>
              </a:rPr>
              <a:t>l,m</a:t>
            </a:r>
            <a:r>
              <a:rPr lang="en-US" sz="2000" dirty="0" smtClean="0">
                <a:latin typeface="Comic Sans MS" pitchFamily="66" charset="0"/>
              </a:rPr>
              <a:t>) </a:t>
            </a:r>
            <a:r>
              <a:rPr lang="en-US" sz="2000" dirty="0">
                <a:latin typeface="Comic Sans MS" pitchFamily="66" charset="0"/>
              </a:rPr>
              <a:t>&lt; </a:t>
            </a:r>
            <a:r>
              <a:rPr lang="en-US" sz="2000" dirty="0" smtClean="0">
                <a:latin typeface="Comic Sans MS" pitchFamily="66" charset="0"/>
              </a:rPr>
              <a:t>k}</a:t>
            </a:r>
          </a:p>
          <a:p>
            <a:pPr marL="342900" indent="-342900">
              <a:spcBef>
                <a:spcPct val="20000"/>
              </a:spcBef>
              <a:buFont typeface="Wingdings" panose="05000000000000000000" pitchFamily="2" charset="2"/>
              <a:buChar char="q"/>
              <a:defRPr/>
            </a:pPr>
            <a:r>
              <a:rPr lang="en-US" sz="2000" dirty="0" smtClean="0">
                <a:latin typeface="Comic Sans MS" pitchFamily="66" charset="0"/>
              </a:rPr>
              <a:t>Assumption 2 (from the transition description of the system):</a:t>
            </a:r>
            <a:endParaRPr lang="en-US" sz="2000" dirty="0">
              <a:latin typeface="Comic Sans MS" pitchFamily="66" charset="0"/>
            </a:endParaRPr>
          </a:p>
          <a:p>
            <a:pPr marL="0" lvl="1">
              <a:spcBef>
                <a:spcPct val="20000"/>
              </a:spcBef>
              <a:defRPr/>
            </a:pPr>
            <a:r>
              <a:rPr lang="en-US" sz="2000" dirty="0">
                <a:latin typeface="Comic Sans MS" pitchFamily="66" charset="0"/>
              </a:rPr>
              <a:t>	</a:t>
            </a:r>
            <a:r>
              <a:rPr lang="en-US" sz="2000" dirty="0" smtClean="0">
                <a:latin typeface="Comic Sans MS" pitchFamily="66" charset="0"/>
              </a:rPr>
              <a:t>t(id</a:t>
            </a:r>
            <a:r>
              <a:rPr lang="en-US" sz="2000" baseline="-25000" dirty="0" smtClean="0">
                <a:latin typeface="Comic Sans MS" pitchFamily="66" charset="0"/>
              </a:rPr>
              <a:t>n</a:t>
            </a:r>
            <a:r>
              <a:rPr lang="en-US" sz="2000" dirty="0" smtClean="0">
                <a:latin typeface="Comic Sans MS" pitchFamily="66" charset="0"/>
              </a:rPr>
              <a:t>) = </a:t>
            </a:r>
            <a:r>
              <a:rPr lang="en-US" sz="2000" dirty="0">
                <a:latin typeface="Comic Sans MS" pitchFamily="66" charset="0"/>
              </a:rPr>
              <a:t>max </a:t>
            </a:r>
            <a:r>
              <a:rPr lang="en-US" sz="2000" dirty="0" smtClean="0">
                <a:latin typeface="Comic Sans MS" pitchFamily="66" charset="0"/>
              </a:rPr>
              <a:t>{s(id</a:t>
            </a:r>
            <a:r>
              <a:rPr lang="en-US" sz="2000" baseline="-25000" dirty="0" smtClean="0">
                <a:latin typeface="Comic Sans MS" pitchFamily="66" charset="0"/>
              </a:rPr>
              <a:t>n</a:t>
            </a:r>
            <a:r>
              <a:rPr lang="en-US" sz="2000" dirty="0" smtClean="0">
                <a:latin typeface="Comic Sans MS" pitchFamily="66" charset="0"/>
              </a:rPr>
              <a:t>), max {s(</a:t>
            </a:r>
            <a:r>
              <a:rPr lang="en-US" sz="2000" dirty="0" err="1" smtClean="0">
                <a:latin typeface="Comic Sans MS" pitchFamily="66" charset="0"/>
              </a:rPr>
              <a:t>id</a:t>
            </a:r>
            <a:r>
              <a:rPr lang="en-US" sz="2000" baseline="-25000" dirty="0" err="1" smtClean="0">
                <a:latin typeface="Comic Sans MS" pitchFamily="66" charset="0"/>
              </a:rPr>
              <a:t>m</a:t>
            </a:r>
            <a:r>
              <a:rPr lang="en-US" sz="2000" dirty="0" smtClean="0">
                <a:latin typeface="Comic Sans MS" pitchFamily="66" charset="0"/>
              </a:rPr>
              <a:t>) | m-</a:t>
            </a:r>
            <a:r>
              <a:rPr lang="en-US" sz="2000" dirty="0">
                <a:latin typeface="Comic Sans MS" pitchFamily="66" charset="0"/>
              </a:rPr>
              <a:t>&gt;n is a network link}}</a:t>
            </a:r>
          </a:p>
          <a:p>
            <a:pPr>
              <a:spcBef>
                <a:spcPct val="20000"/>
              </a:spcBef>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47107" name="Acrobat Document" r:id="rId4" imgW="4790808" imgH="6162472" progId="AcroExch.Document.7">
                <p:embed/>
              </p:oleObj>
            </a:graphicData>
          </a:graphic>
        </p:graphicFrame>
      </p:grpSp>
    </p:spTree>
    <p:extLst>
      <p:ext uri="{BB962C8B-B14F-4D97-AF65-F5344CB8AC3E}">
        <p14:creationId xmlns="" xmlns:p14="http://schemas.microsoft.com/office/powerpoint/2010/main" val="170303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2">
                                            <p:txEl>
                                              <p:pRg st="12" end="12"/>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2">
                                            <p:txEl>
                                              <p:pRg st="3" end="3"/>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2">
                                            <p:txEl>
                                              <p:pRg st="4" end="4"/>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2">
                                            <p:txEl>
                                              <p:pRg st="1" end="1"/>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2">
                                            <p:txEl>
                                              <p:pRg st="2" end="2"/>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xEl>
                                              <p:pRg st="5" end="5"/>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2">
                                            <p:txEl>
                                              <p:pRg st="6" end="6"/>
                                            </p:txEl>
                                          </p:spTgt>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2">
                                            <p:txEl>
                                              <p:pRg st="7" end="7"/>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2">
                                            <p:txEl>
                                              <p:pRg st="8" end="8"/>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42">
                                            <p:txEl>
                                              <p:pRg st="9" end="9"/>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42">
                                            <p:txEl>
                                              <p:pRg st="10" end="10"/>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42">
                                            <p:txEl>
                                              <p:pRg st="11" end="11"/>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Proof: Inductive Case (Continued)</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Let l be the node with highest identifier with distance(</a:t>
            </a:r>
            <a:r>
              <a:rPr lang="en-US" sz="2000" dirty="0" err="1" smtClean="0">
                <a:latin typeface="Comic Sans MS" pitchFamily="66" charset="0"/>
              </a:rPr>
              <a:t>l,n</a:t>
            </a:r>
            <a:r>
              <a:rPr lang="en-US" sz="2000" dirty="0" smtClean="0">
                <a:latin typeface="Comic Sans MS" pitchFamily="66" charset="0"/>
              </a:rPr>
              <a:t>) &lt; k+1</a:t>
            </a:r>
          </a:p>
          <a:p>
            <a:pPr marL="342900" indent="-342900">
              <a:spcBef>
                <a:spcPct val="20000"/>
              </a:spcBef>
              <a:buFont typeface="Wingdings" panose="05000000000000000000" pitchFamily="2" charset="2"/>
              <a:buChar char="q"/>
              <a:defRPr/>
            </a:pPr>
            <a:r>
              <a:rPr lang="en-US" sz="2000" dirty="0">
                <a:latin typeface="Comic Sans MS" pitchFamily="66" charset="0"/>
              </a:rPr>
              <a:t> </a:t>
            </a:r>
            <a:r>
              <a:rPr lang="en-US" sz="2000" dirty="0" smtClean="0">
                <a:latin typeface="Comic Sans MS" pitchFamily="66" charset="0"/>
              </a:rPr>
              <a:t>Goal: to show that </a:t>
            </a:r>
            <a:r>
              <a:rPr lang="en-US" sz="2000" dirty="0">
                <a:latin typeface="Comic Sans MS" pitchFamily="66" charset="0"/>
              </a:rPr>
              <a:t>t(id</a:t>
            </a:r>
            <a:r>
              <a:rPr lang="en-US" sz="2000" baseline="-25000" dirty="0">
                <a:latin typeface="Comic Sans MS" pitchFamily="66" charset="0"/>
              </a:rPr>
              <a:t>n</a:t>
            </a:r>
            <a:r>
              <a:rPr lang="en-US" sz="2000" dirty="0">
                <a:latin typeface="Comic Sans MS" pitchFamily="66" charset="0"/>
              </a:rPr>
              <a:t>) = </a:t>
            </a:r>
            <a:r>
              <a:rPr lang="en-US" sz="2000" dirty="0" smtClean="0">
                <a:latin typeface="Comic Sans MS" pitchFamily="66" charset="0"/>
              </a:rPr>
              <a:t>l</a:t>
            </a:r>
          </a:p>
          <a:p>
            <a:pPr marL="342900" indent="-342900">
              <a:spcBef>
                <a:spcPct val="20000"/>
              </a:spcBef>
              <a:buFont typeface="Wingdings" panose="05000000000000000000" pitchFamily="2" charset="2"/>
              <a:buChar char="q"/>
              <a:defRPr/>
            </a:pPr>
            <a:r>
              <a:rPr lang="en-US" sz="2000" dirty="0">
                <a:latin typeface="Comic Sans MS" pitchFamily="66" charset="0"/>
              </a:rPr>
              <a:t> </a:t>
            </a:r>
            <a:r>
              <a:rPr lang="en-US" sz="2000" dirty="0" smtClean="0">
                <a:latin typeface="Comic Sans MS" pitchFamily="66" charset="0"/>
              </a:rPr>
              <a:t>Let distance(l, n) = d. We know d &lt; k+1. Either d &lt; k or d=k</a:t>
            </a:r>
          </a:p>
          <a:p>
            <a:pPr marL="457200" indent="-457200">
              <a:spcBef>
                <a:spcPct val="20000"/>
              </a:spcBef>
              <a:buFont typeface="Wingdings" pitchFamily="2" charset="2"/>
              <a:buChar char="q"/>
              <a:defRPr/>
            </a:pPr>
            <a:r>
              <a:rPr lang="en-US" sz="2000" dirty="0" smtClean="0">
                <a:latin typeface="Comic Sans MS" pitchFamily="66" charset="0"/>
              </a:rPr>
              <a:t>Case (</a:t>
            </a:r>
            <a:r>
              <a:rPr lang="en-US" sz="2000" dirty="0" err="1" smtClean="0">
                <a:latin typeface="Comic Sans MS" pitchFamily="66" charset="0"/>
              </a:rPr>
              <a:t>i</a:t>
            </a:r>
            <a:r>
              <a:rPr lang="en-US" sz="2000" dirty="0" smtClean="0">
                <a:latin typeface="Comic Sans MS" pitchFamily="66" charset="0"/>
              </a:rPr>
              <a:t>): d &lt; k</a:t>
            </a:r>
          </a:p>
          <a:p>
            <a:pPr marL="457200" indent="-457200">
              <a:spcBef>
                <a:spcPct val="20000"/>
              </a:spcBef>
              <a:buFont typeface="Wingdings" pitchFamily="2" charset="2"/>
              <a:buChar char="q"/>
              <a:defRPr/>
            </a:pPr>
            <a:r>
              <a:rPr lang="en-US" sz="2000" dirty="0" smtClean="0">
                <a:latin typeface="Comic Sans MS" pitchFamily="66" charset="0"/>
              </a:rPr>
              <a:t>By assumption 1, s(id</a:t>
            </a:r>
            <a:r>
              <a:rPr lang="en-US" sz="2000" baseline="-25000" dirty="0" smtClean="0">
                <a:latin typeface="Comic Sans MS" pitchFamily="66" charset="0"/>
              </a:rPr>
              <a:t>n</a:t>
            </a:r>
            <a:r>
              <a:rPr lang="en-US" sz="2000" dirty="0" smtClean="0">
                <a:latin typeface="Comic Sans MS" pitchFamily="66" charset="0"/>
              </a:rPr>
              <a:t>) cannot be less than l, so must be l</a:t>
            </a:r>
          </a:p>
          <a:p>
            <a:pPr marL="457200" indent="-457200">
              <a:spcBef>
                <a:spcPct val="20000"/>
              </a:spcBef>
              <a:buFont typeface="Wingdings" pitchFamily="2" charset="2"/>
              <a:buChar char="q"/>
              <a:defRPr/>
            </a:pPr>
            <a:r>
              <a:rPr lang="en-US" sz="2000" dirty="0" smtClean="0">
                <a:latin typeface="Comic Sans MS" pitchFamily="66" charset="0"/>
              </a:rPr>
              <a:t>By assumption 2, </a:t>
            </a:r>
            <a:r>
              <a:rPr lang="en-US" sz="2000" dirty="0">
                <a:latin typeface="Comic Sans MS" pitchFamily="66" charset="0"/>
              </a:rPr>
              <a:t>t(id</a:t>
            </a:r>
            <a:r>
              <a:rPr lang="en-US" sz="2000" baseline="-25000" dirty="0">
                <a:latin typeface="Comic Sans MS" pitchFamily="66" charset="0"/>
              </a:rPr>
              <a:t>n</a:t>
            </a:r>
            <a:r>
              <a:rPr lang="en-US" sz="2000" dirty="0" smtClean="0">
                <a:latin typeface="Comic Sans MS" pitchFamily="66" charset="0"/>
              </a:rPr>
              <a:t>) cannot be less, and thus, must be l</a:t>
            </a:r>
          </a:p>
          <a:p>
            <a:pPr marL="457200" indent="-457200">
              <a:spcBef>
                <a:spcPct val="20000"/>
              </a:spcBef>
              <a:buFont typeface="Wingdings" pitchFamily="2" charset="2"/>
              <a:buChar char="q"/>
              <a:defRPr/>
            </a:pPr>
            <a:r>
              <a:rPr lang="en-US" sz="2000" dirty="0" smtClean="0">
                <a:latin typeface="Comic Sans MS" pitchFamily="66" charset="0"/>
              </a:rPr>
              <a:t>Case (ii): d =k</a:t>
            </a:r>
          </a:p>
          <a:p>
            <a:pPr marL="457200" indent="-457200">
              <a:spcBef>
                <a:spcPct val="20000"/>
              </a:spcBef>
              <a:buFont typeface="Wingdings" pitchFamily="2" charset="2"/>
              <a:buChar char="q"/>
              <a:defRPr/>
            </a:pPr>
            <a:r>
              <a:rPr lang="en-US" sz="2000" dirty="0" smtClean="0">
                <a:latin typeface="Comic Sans MS" pitchFamily="66" charset="0"/>
              </a:rPr>
              <a:t>By basic properties of graphs, there must be a node m such that distance(</a:t>
            </a:r>
            <a:r>
              <a:rPr lang="en-US" sz="2000" dirty="0" err="1" smtClean="0">
                <a:latin typeface="Comic Sans MS" pitchFamily="66" charset="0"/>
              </a:rPr>
              <a:t>l,m</a:t>
            </a:r>
            <a:r>
              <a:rPr lang="en-US" sz="2000" dirty="0" smtClean="0">
                <a:latin typeface="Comic Sans MS" pitchFamily="66" charset="0"/>
              </a:rPr>
              <a:t>) = k-1 and m-&gt;n is a network link</a:t>
            </a:r>
          </a:p>
          <a:p>
            <a:pPr marL="457200" indent="-457200">
              <a:spcBef>
                <a:spcPct val="20000"/>
              </a:spcBef>
              <a:buFont typeface="Wingdings" pitchFamily="2" charset="2"/>
              <a:buChar char="q"/>
              <a:defRPr/>
            </a:pPr>
            <a:r>
              <a:rPr lang="en-US" sz="2000" dirty="0">
                <a:latin typeface="Comic Sans MS" pitchFamily="66" charset="0"/>
              </a:rPr>
              <a:t>By assumption 1, </a:t>
            </a:r>
            <a:r>
              <a:rPr lang="en-US" sz="2000" dirty="0" smtClean="0">
                <a:latin typeface="Comic Sans MS" pitchFamily="66" charset="0"/>
              </a:rPr>
              <a:t>s(</a:t>
            </a:r>
            <a:r>
              <a:rPr lang="en-US" sz="2000" dirty="0" err="1" smtClean="0">
                <a:latin typeface="Comic Sans MS" pitchFamily="66" charset="0"/>
              </a:rPr>
              <a:t>id</a:t>
            </a:r>
            <a:r>
              <a:rPr lang="en-US" sz="2000" baseline="-25000" dirty="0" err="1">
                <a:latin typeface="Comic Sans MS" pitchFamily="66" charset="0"/>
              </a:rPr>
              <a:t>m</a:t>
            </a:r>
            <a:r>
              <a:rPr lang="en-US" sz="2000" dirty="0" smtClean="0">
                <a:latin typeface="Comic Sans MS" pitchFamily="66" charset="0"/>
              </a:rPr>
              <a:t>) </a:t>
            </a:r>
            <a:r>
              <a:rPr lang="en-US" sz="2000" dirty="0">
                <a:latin typeface="Comic Sans MS" pitchFamily="66" charset="0"/>
              </a:rPr>
              <a:t>cannot be less than l, so must be l</a:t>
            </a:r>
          </a:p>
          <a:p>
            <a:pPr marL="457200" indent="-457200">
              <a:spcBef>
                <a:spcPct val="20000"/>
              </a:spcBef>
              <a:buFont typeface="Wingdings" pitchFamily="2" charset="2"/>
              <a:buChar char="q"/>
              <a:defRPr/>
            </a:pPr>
            <a:r>
              <a:rPr lang="en-US" sz="2000" dirty="0">
                <a:latin typeface="Comic Sans MS" pitchFamily="66" charset="0"/>
              </a:rPr>
              <a:t>By assumption 2, t(id</a:t>
            </a:r>
            <a:r>
              <a:rPr lang="en-US" sz="2000" baseline="-25000" dirty="0">
                <a:latin typeface="Comic Sans MS" pitchFamily="66" charset="0"/>
              </a:rPr>
              <a:t>n</a:t>
            </a:r>
            <a:r>
              <a:rPr lang="en-US" sz="2000" dirty="0">
                <a:latin typeface="Comic Sans MS" pitchFamily="66" charset="0"/>
              </a:rPr>
              <a:t>) cannot be less, and thus, must be </a:t>
            </a:r>
            <a:r>
              <a:rPr lang="en-US" sz="2000" dirty="0" smtClean="0">
                <a:latin typeface="Comic Sans MS" pitchFamily="66" charset="0"/>
              </a:rPr>
              <a:t>l</a:t>
            </a:r>
          </a:p>
          <a:p>
            <a:pPr marL="457200" indent="-457200">
              <a:spcBef>
                <a:spcPct val="20000"/>
              </a:spcBef>
              <a:buFont typeface="Wingdings" pitchFamily="2" charset="2"/>
              <a:buChar char="q"/>
              <a:defRPr/>
            </a:pPr>
            <a:r>
              <a:rPr lang="en-US" sz="2000" dirty="0" smtClean="0">
                <a:latin typeface="Comic Sans MS" pitchFamily="66" charset="0"/>
              </a:rPr>
              <a:t>The proof is complete!</a:t>
            </a:r>
            <a:endParaRPr lang="en-US" sz="2000" dirty="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48131" name="Acrobat Document" r:id="rId4" imgW="4790808" imgH="6162472" progId="AcroExch.Document.7">
                <p:embed/>
              </p:oleObj>
            </a:graphicData>
          </a:graphic>
        </p:graphicFrame>
      </p:grpSp>
    </p:spTree>
    <p:extLst>
      <p:ext uri="{BB962C8B-B14F-4D97-AF65-F5344CB8AC3E}">
        <p14:creationId xmlns="" xmlns:p14="http://schemas.microsoft.com/office/powerpoint/2010/main" val="976480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2" end="2"/>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2">
                                            <p:txEl>
                                              <p:pRg st="3" end="3"/>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2">
                                            <p:txEl>
                                              <p:pRg st="4" end="4"/>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2">
                                            <p:txEl>
                                              <p:pRg st="5" end="5"/>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2">
                                            <p:txEl>
                                              <p:pRg st="6" end="6"/>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2">
                                            <p:txEl>
                                              <p:pRg st="7" end="7"/>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xEl>
                                              <p:pRg st="8" end="8"/>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2">
                                            <p:txEl>
                                              <p:pRg st="9" end="9"/>
                                            </p:txEl>
                                          </p:spTgt>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2">
                                            <p:txEl>
                                              <p:pRg st="10" end="10"/>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42">
                                            <p:txEl>
                                              <p:pRg st="11" end="11"/>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Summary of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General purpose proof technique for proving safety properties of programs/models/systems</a:t>
            </a:r>
          </a:p>
          <a:p>
            <a:pPr marL="457200" indent="-457200">
              <a:spcBef>
                <a:spcPct val="20000"/>
              </a:spcBef>
              <a:buFont typeface="Wingdings" pitchFamily="2" charset="2"/>
              <a:buChar char="q"/>
              <a:defRPr/>
            </a:pPr>
            <a:r>
              <a:rPr lang="en-US" sz="2000" dirty="0" smtClean="0">
                <a:latin typeface="Comic Sans MS" pitchFamily="66" charset="0"/>
              </a:rPr>
              <a:t>Inductive invariant:</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Must hold in initial states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Preserved by every transition</a:t>
            </a:r>
          </a:p>
          <a:p>
            <a:pPr marL="457200" indent="-457200">
              <a:spcBef>
                <a:spcPct val="20000"/>
              </a:spcBef>
              <a:buFont typeface="Wingdings" pitchFamily="2" charset="2"/>
              <a:buChar char="q"/>
              <a:defRPr/>
            </a:pPr>
            <a:r>
              <a:rPr lang="en-US" sz="2000" dirty="0" smtClean="0">
                <a:latin typeface="Comic Sans MS" pitchFamily="66" charset="0"/>
              </a:rPr>
              <a:t> To be inductive, property needs to capture relevant relationships among all state variables</a:t>
            </a:r>
          </a:p>
          <a:p>
            <a:pPr marL="457200" indent="-457200">
              <a:spcBef>
                <a:spcPct val="20000"/>
              </a:spcBef>
              <a:buFont typeface="Wingdings" pitchFamily="2" charset="2"/>
              <a:buChar char="q"/>
              <a:defRPr/>
            </a:pPr>
            <a:r>
              <a:rPr lang="en-US" sz="2000" dirty="0" smtClean="0">
                <a:latin typeface="Comic Sans MS" pitchFamily="66" charset="0"/>
              </a:rPr>
              <a:t>Benefit of finding inductive invariants: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Correctness reasoning becomes local (one needs to think about what happens in one step)</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Tools available to check if a given property is inductive invariant</a:t>
            </a:r>
          </a:p>
          <a:p>
            <a:pPr marL="457200" indent="-457200">
              <a:spcBef>
                <a:spcPct val="20000"/>
              </a:spcBef>
              <a:buFont typeface="Wingdings" pitchFamily="2" charset="2"/>
              <a:buChar char="q"/>
              <a:defRPr/>
            </a:pPr>
            <a:r>
              <a:rPr lang="en-US" sz="2000" dirty="0" smtClean="0">
                <a:latin typeface="Comic Sans MS" pitchFamily="66" charset="0"/>
              </a:rPr>
              <a:t>Area of active research: can a tool discover them automatically?</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49155" name="Acrobat Document" r:id="rId4" imgW="4790808" imgH="6162472" progId="AcroExch.Document.7">
                <p:embed/>
              </p:oleObj>
            </a:graphicData>
          </a:graphic>
        </p:graphicFrame>
      </p:grpSp>
    </p:spTree>
    <p:extLst>
      <p:ext uri="{BB962C8B-B14F-4D97-AF65-F5344CB8AC3E}">
        <p14:creationId xmlns="" xmlns:p14="http://schemas.microsoft.com/office/powerpoint/2010/main" val="174795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1" end="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2">
                                            <p:txEl>
                                              <p:pRg st="2" end="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3" end="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2">
                                            <p:txEl>
                                              <p:pRg st="4" end="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2">
                                            <p:txEl>
                                              <p:pRg st="5" end="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6" end="6"/>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2">
                                            <p:txEl>
                                              <p:pRg st="7" end="7"/>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2">
                                            <p:txEl>
                                              <p:pRg st="8" end="8"/>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Requirements-based Design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9143999" cy="48466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Systematic approach to design of systems</a:t>
            </a:r>
          </a:p>
          <a:p>
            <a:pPr marL="457200" indent="-457200">
              <a:spcBef>
                <a:spcPct val="20000"/>
              </a:spcBef>
              <a:buFont typeface="Wingdings" pitchFamily="2" charset="2"/>
              <a:buChar char="q"/>
              <a:defRPr/>
            </a:pPr>
            <a:r>
              <a:rPr lang="en-US" sz="2000" dirty="0" smtClean="0">
                <a:latin typeface="Comic Sans MS" pitchFamily="66" charset="0"/>
              </a:rPr>
              <a:t>Given:</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Input/output interface of system C to be designed</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Model E of the environment</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Safety property </a:t>
            </a:r>
            <a:r>
              <a:rPr lang="en-US" sz="2000" dirty="0" smtClean="0">
                <a:latin typeface="Symbol" panose="05050102010706020507" pitchFamily="18" charset="2"/>
              </a:rPr>
              <a:t>j</a:t>
            </a:r>
            <a:r>
              <a:rPr lang="en-US" sz="2000" dirty="0" smtClean="0">
                <a:latin typeface="Comic Sans MS" pitchFamily="66" charset="0"/>
              </a:rPr>
              <a:t> of the composite system</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 Design problem: Fill in details of C (state variables, initialization, and update) so that  C || E satisfies the invariant </a:t>
            </a:r>
            <a:r>
              <a:rPr lang="en-US" sz="2000" dirty="0">
                <a:latin typeface="Symbol" panose="05050102010706020507" pitchFamily="18" charset="2"/>
              </a:rPr>
              <a:t>j</a:t>
            </a:r>
            <a:endParaRPr lang="en-US" sz="2000" dirty="0" smtClean="0">
              <a:latin typeface="Comic Sans MS" pitchFamily="66" charset="0"/>
            </a:endParaRPr>
          </a:p>
        </p:txBody>
      </p:sp>
      <p:grpSp>
        <p:nvGrpSpPr>
          <p:cNvPr id="15" name="Group 14"/>
          <p:cNvGrpSpPr/>
          <p:nvPr/>
        </p:nvGrpSpPr>
        <p:grpSpPr>
          <a:xfrm>
            <a:off x="0" y="6142038"/>
            <a:ext cx="9144000" cy="715962"/>
            <a:chOff x="0" y="6142038"/>
            <a:chExt cx="9144000" cy="715962"/>
          </a:xfrm>
        </p:grpSpPr>
        <p:pic>
          <p:nvPicPr>
            <p:cNvPr id="1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8" name="Object 2"/>
            <p:cNvGraphicFramePr>
              <a:graphicFrameLocks noChangeAspect="1"/>
            </p:cNvGraphicFramePr>
            <p:nvPr/>
          </p:nvGraphicFramePr>
          <p:xfrm>
            <a:off x="8653463" y="6163469"/>
            <a:ext cx="490537" cy="673100"/>
          </p:xfrm>
          <a:graphic>
            <a:graphicData uri="http://schemas.openxmlformats.org/presentationml/2006/ole">
              <p:oleObj spid="_x0000_s50180" name="Acrobat Document" r:id="rId4" imgW="4790808" imgH="6162472" progId="AcroExch.Document.7">
                <p:embed/>
              </p:oleObj>
            </a:graphicData>
          </a:graphic>
        </p:graphicFrame>
      </p:grpSp>
    </p:spTree>
    <p:extLst>
      <p:ext uri="{BB962C8B-B14F-4D97-AF65-F5344CB8AC3E}">
        <p14:creationId xmlns="" xmlns:p14="http://schemas.microsoft.com/office/powerpoint/2010/main" val="198657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2" end="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2">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Railroad Controller Example</a:t>
            </a:r>
            <a:endParaRPr lang="en-US" sz="2800" dirty="0">
              <a:solidFill>
                <a:srgbClr val="C00000"/>
              </a:solidFill>
              <a:latin typeface="Comic Sans MS" pitchFamily="66" charset="0"/>
              <a:cs typeface="Times New Roman" pitchFamily="18" charset="0"/>
            </a:endParaRPr>
          </a:p>
        </p:txBody>
      </p:sp>
      <p:graphicFrame>
        <p:nvGraphicFramePr>
          <p:cNvPr id="5" name="Object 4"/>
          <p:cNvGraphicFramePr>
            <a:graphicFrameLocks noChangeAspect="1"/>
          </p:cNvGraphicFramePr>
          <p:nvPr/>
        </p:nvGraphicFramePr>
        <p:xfrm>
          <a:off x="457200" y="1905000"/>
          <a:ext cx="8195734" cy="3200400"/>
        </p:xfrm>
        <a:graphic>
          <a:graphicData uri="http://schemas.openxmlformats.org/presentationml/2006/ole">
            <p:oleObj spid="_x0000_s51202" name="Acrobat Document" r:id="rId3" imgW="4610089" imgH="1800157" progId="AcroExch.Document.7">
              <p:embed/>
            </p:oleObj>
          </a:graphicData>
        </a:graphic>
      </p:graphicFrame>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51204" name="Acrobat Document" r:id="rId5" imgW="4790808" imgH="6162472" progId="AcroExch.Document.7">
                <p:embed/>
              </p:oleObj>
            </a:graphicData>
          </a:graphic>
        </p:graphicFrame>
      </p:grpSp>
    </p:spTree>
    <p:extLst>
      <p:ext uri="{BB962C8B-B14F-4D97-AF65-F5344CB8AC3E}">
        <p14:creationId xmlns="" xmlns:p14="http://schemas.microsoft.com/office/powerpoint/2010/main" val="56797087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Train Model</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3538" y="1066800"/>
            <a:ext cx="8761862"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From the perspective of the controller, train is initially far away</a:t>
            </a:r>
          </a:p>
          <a:p>
            <a:pPr marL="457200" indent="-457200">
              <a:spcBef>
                <a:spcPct val="20000"/>
              </a:spcBef>
              <a:buFont typeface="Wingdings" pitchFamily="2" charset="2"/>
              <a:buChar char="q"/>
              <a:defRPr/>
            </a:pPr>
            <a:r>
              <a:rPr lang="en-US" sz="2000" dirty="0" smtClean="0">
                <a:latin typeface="Comic Sans MS" pitchFamily="66" charset="0"/>
              </a:rPr>
              <a:t>Train can be away for an arbitrarily long period</a:t>
            </a:r>
          </a:p>
          <a:p>
            <a:pPr marL="457200" indent="-457200">
              <a:spcBef>
                <a:spcPct val="20000"/>
              </a:spcBef>
              <a:buFont typeface="Wingdings" pitchFamily="2" charset="2"/>
              <a:buChar char="q"/>
              <a:defRPr/>
            </a:pPr>
            <a:r>
              <a:rPr lang="en-US" sz="2000" dirty="0" smtClean="0">
                <a:latin typeface="Comic Sans MS" pitchFamily="66" charset="0"/>
              </a:rPr>
              <a:t>When the train gets close, it communicates with the controller via an event, say, arrive, and now it is in a different state, say, wait</a:t>
            </a:r>
          </a:p>
          <a:p>
            <a:pPr marL="457200" indent="-457200">
              <a:spcBef>
                <a:spcPct val="20000"/>
              </a:spcBef>
              <a:buFont typeface="Wingdings" pitchFamily="2" charset="2"/>
              <a:buChar char="q"/>
              <a:defRPr/>
            </a:pPr>
            <a:r>
              <a:rPr lang="en-US" sz="2000" dirty="0" smtClean="0">
                <a:latin typeface="Comic Sans MS" pitchFamily="66" charset="0"/>
              </a:rPr>
              <a:t>When near, train is monitoring the signal:</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the signal is green, it enters the bridge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the signal is red, it continues to wait</a:t>
            </a:r>
          </a:p>
          <a:p>
            <a:pPr marL="457200" indent="-457200">
              <a:spcBef>
                <a:spcPct val="20000"/>
              </a:spcBef>
              <a:buFont typeface="Wingdings" pitchFamily="2" charset="2"/>
              <a:buChar char="q"/>
              <a:defRPr/>
            </a:pPr>
            <a:r>
              <a:rPr lang="en-US" sz="2000" dirty="0" smtClean="0">
                <a:latin typeface="Comic Sans MS" pitchFamily="66" charset="0"/>
              </a:rPr>
              <a:t>A train can stay on bridge for a duration that is no exactly known (and not directly under the control of the traffic controller)</a:t>
            </a:r>
          </a:p>
          <a:p>
            <a:pPr marL="457200" indent="-457200">
              <a:spcBef>
                <a:spcPct val="20000"/>
              </a:spcBef>
              <a:buFont typeface="Wingdings" pitchFamily="2" charset="2"/>
              <a:buChar char="q"/>
              <a:defRPr/>
            </a:pPr>
            <a:r>
              <a:rPr lang="en-US" sz="2000" dirty="0" smtClean="0">
                <a:latin typeface="Comic Sans MS" pitchFamily="66" charset="0"/>
              </a:rPr>
              <a:t>When the train leaves the bridge, it communicates with the controller via an event, say, leave, and goes back to away state</a:t>
            </a:r>
          </a:p>
          <a:p>
            <a:pPr marL="457200" indent="-457200">
              <a:spcBef>
                <a:spcPct val="20000"/>
              </a:spcBef>
              <a:buFont typeface="Wingdings" pitchFamily="2" charset="2"/>
              <a:buChar char="q"/>
              <a:defRPr/>
            </a:pPr>
            <a:r>
              <a:rPr lang="en-US" sz="2000" dirty="0" smtClean="0">
                <a:latin typeface="Comic Sans MS" pitchFamily="66" charset="0"/>
              </a:rPr>
              <a:t>This behavior repeats: an away train may again request an entry</a:t>
            </a:r>
          </a:p>
          <a:p>
            <a:pPr marL="457200" indent="-457200">
              <a:spcBef>
                <a:spcPct val="20000"/>
              </a:spcBef>
              <a:buFont typeface="Wingdings" pitchFamily="2" charset="2"/>
              <a:buChar char="q"/>
              <a:defRPr/>
            </a:pPr>
            <a:r>
              <a:rPr lang="en-US" sz="2000" dirty="0" smtClean="0">
                <a:latin typeface="Comic Sans MS" pitchFamily="66" charset="0"/>
              </a:rPr>
              <a:t>Both trains have symmetric behavior</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52227" name="Acrobat Document" r:id="rId4" imgW="4790808" imgH="6162472" progId="AcroExch.Document.7">
                <p:embed/>
              </p:oleObj>
            </a:graphicData>
          </a:graphic>
        </p:graphicFrame>
      </p:grpSp>
    </p:spTree>
    <p:extLst>
      <p:ext uri="{BB962C8B-B14F-4D97-AF65-F5344CB8AC3E}">
        <p14:creationId xmlns="" xmlns:p14="http://schemas.microsoft.com/office/powerpoint/2010/main" val="207799264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Synchronous Component Train</a:t>
            </a:r>
            <a:endParaRPr lang="en-US" sz="2800" dirty="0">
              <a:solidFill>
                <a:srgbClr val="C00000"/>
              </a:solidFill>
              <a:latin typeface="Comic Sans MS" pitchFamily="66" charset="0"/>
              <a:cs typeface="Times New Roman" pitchFamily="18" charset="0"/>
            </a:endParaRPr>
          </a:p>
        </p:txBody>
      </p:sp>
      <p:graphicFrame>
        <p:nvGraphicFramePr>
          <p:cNvPr id="8" name="Object 7"/>
          <p:cNvGraphicFramePr>
            <a:graphicFrameLocks noChangeAspect="1"/>
          </p:cNvGraphicFramePr>
          <p:nvPr/>
        </p:nvGraphicFramePr>
        <p:xfrm>
          <a:off x="1032626" y="1038755"/>
          <a:ext cx="7120774" cy="4752446"/>
        </p:xfrm>
        <a:graphic>
          <a:graphicData uri="http://schemas.openxmlformats.org/presentationml/2006/ole">
            <p:oleObj spid="_x0000_s53250" name="Acrobat Document" r:id="rId3" imgW="4295654" imgH="2866957" progId="AcroExch.Document.7">
              <p:embed/>
            </p:oleObj>
          </a:graphicData>
        </a:graphic>
      </p:graphicFrame>
      <p:grpSp>
        <p:nvGrpSpPr>
          <p:cNvPr id="9" name="Group 8"/>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53252" name="Acrobat Document" r:id="rId5" imgW="4790808" imgH="6162472" progId="AcroExch.Document.7">
                <p:embed/>
              </p:oleObj>
            </a:graphicData>
          </a:graphic>
        </p:graphicFrame>
      </p:grpSp>
    </p:spTree>
    <p:extLst>
      <p:ext uri="{BB962C8B-B14F-4D97-AF65-F5344CB8AC3E}">
        <p14:creationId xmlns="" xmlns:p14="http://schemas.microsoft.com/office/powerpoint/2010/main" val="189640842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p:cNvGrpSpPr/>
          <p:nvPr/>
        </p:nvGrpSpPr>
        <p:grpSpPr>
          <a:xfrm>
            <a:off x="980604" y="2808816"/>
            <a:ext cx="4724726" cy="1245024"/>
            <a:chOff x="985439" y="3834529"/>
            <a:chExt cx="4724726" cy="1245024"/>
          </a:xfrm>
        </p:grpSpPr>
        <p:sp>
          <p:nvSpPr>
            <p:cNvPr id="59" name="Rectangle 58"/>
            <p:cNvSpPr/>
            <p:nvPr/>
          </p:nvSpPr>
          <p:spPr>
            <a:xfrm>
              <a:off x="985439" y="3834529"/>
              <a:ext cx="1870633" cy="1132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p:nvPr/>
          </p:nvCxnSpPr>
          <p:spPr>
            <a:xfrm flipV="1">
              <a:off x="2856071" y="4280354"/>
              <a:ext cx="2854094" cy="48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H="1">
              <a:off x="2832043" y="4649686"/>
              <a:ext cx="2878122"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3079837" y="4710221"/>
              <a:ext cx="2173128" cy="369332"/>
            </a:xfrm>
            <a:prstGeom prst="rect">
              <a:avLst/>
            </a:prstGeom>
            <a:noFill/>
          </p:spPr>
          <p:txBody>
            <a:bodyPr wrap="square" rtlCol="0">
              <a:spAutoFit/>
            </a:bodyPr>
            <a:lstStyle/>
            <a:p>
              <a:r>
                <a:rPr lang="en-US" dirty="0" smtClean="0"/>
                <a:t>{green, red} signal</a:t>
              </a:r>
              <a:r>
                <a:rPr lang="en-US" baseline="-25000" dirty="0" smtClean="0"/>
                <a:t>E</a:t>
              </a:r>
              <a:endParaRPr lang="en-US" baseline="-25000" dirty="0"/>
            </a:p>
          </p:txBody>
        </p:sp>
        <p:sp>
          <p:nvSpPr>
            <p:cNvPr id="64" name="TextBox 63"/>
            <p:cNvSpPr txBox="1"/>
            <p:nvPr/>
          </p:nvSpPr>
          <p:spPr>
            <a:xfrm>
              <a:off x="1542991" y="4280354"/>
              <a:ext cx="731995" cy="369332"/>
            </a:xfrm>
            <a:prstGeom prst="rect">
              <a:avLst/>
            </a:prstGeom>
            <a:noFill/>
          </p:spPr>
          <p:txBody>
            <a:bodyPr wrap="none" rtlCol="0">
              <a:spAutoFit/>
            </a:bodyPr>
            <a:lstStyle/>
            <a:p>
              <a:r>
                <a:rPr lang="en-US" b="1" dirty="0" smtClean="0"/>
                <a:t>Train</a:t>
              </a:r>
              <a:r>
                <a:rPr lang="en-US" b="1" baseline="-25000" dirty="0" smtClean="0"/>
                <a:t>E</a:t>
              </a:r>
              <a:endParaRPr lang="en-US" b="1" baseline="-25000" dirty="0"/>
            </a:p>
          </p:txBody>
        </p:sp>
        <p:sp>
          <p:nvSpPr>
            <p:cNvPr id="65" name="TextBox 64"/>
            <p:cNvSpPr txBox="1"/>
            <p:nvPr/>
          </p:nvSpPr>
          <p:spPr>
            <a:xfrm>
              <a:off x="2945149" y="3856651"/>
              <a:ext cx="2504788" cy="369332"/>
            </a:xfrm>
            <a:prstGeom prst="rect">
              <a:avLst/>
            </a:prstGeom>
            <a:noFill/>
          </p:spPr>
          <p:txBody>
            <a:bodyPr wrap="none" rtlCol="0">
              <a:spAutoFit/>
            </a:bodyPr>
            <a:lstStyle/>
            <a:p>
              <a:r>
                <a:rPr lang="en-US" dirty="0" smtClean="0"/>
                <a:t>event({</a:t>
              </a:r>
              <a:r>
                <a:rPr lang="en-US" dirty="0" err="1" smtClean="0"/>
                <a:t>arrive,leave</a:t>
              </a:r>
              <a:r>
                <a:rPr lang="en-US" dirty="0" smtClean="0"/>
                <a:t>} out</a:t>
              </a:r>
              <a:r>
                <a:rPr lang="en-US" baseline="-25000" dirty="0" smtClean="0"/>
                <a:t>E</a:t>
              </a:r>
              <a:endParaRPr lang="en-US" baseline="-25000" dirty="0"/>
            </a:p>
          </p:txBody>
        </p:sp>
      </p:grpSp>
      <p:grpSp>
        <p:nvGrpSpPr>
          <p:cNvPr id="3" name="Group 1"/>
          <p:cNvGrpSpPr/>
          <p:nvPr/>
        </p:nvGrpSpPr>
        <p:grpSpPr>
          <a:xfrm>
            <a:off x="5710165" y="1537125"/>
            <a:ext cx="2981330" cy="2324781"/>
            <a:chOff x="4410070" y="2269341"/>
            <a:chExt cx="2981330" cy="2324781"/>
          </a:xfrm>
        </p:grpSpPr>
        <p:sp>
          <p:nvSpPr>
            <p:cNvPr id="66" name="Rectangle 65"/>
            <p:cNvSpPr/>
            <p:nvPr/>
          </p:nvSpPr>
          <p:spPr>
            <a:xfrm>
              <a:off x="4410070" y="2269341"/>
              <a:ext cx="2981330" cy="232478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p:cNvSpPr txBox="1"/>
            <p:nvPr/>
          </p:nvSpPr>
          <p:spPr>
            <a:xfrm>
              <a:off x="5235622" y="3168299"/>
              <a:ext cx="1254767" cy="400110"/>
            </a:xfrm>
            <a:prstGeom prst="rect">
              <a:avLst/>
            </a:prstGeom>
            <a:noFill/>
          </p:spPr>
          <p:txBody>
            <a:bodyPr wrap="none" rtlCol="0">
              <a:spAutoFit/>
            </a:bodyPr>
            <a:lstStyle/>
            <a:p>
              <a:r>
                <a:rPr lang="en-US" sz="2000" b="1" dirty="0" smtClean="0"/>
                <a:t>Controller</a:t>
              </a:r>
              <a:endParaRPr lang="en-US" sz="2000" b="1" dirty="0"/>
            </a:p>
          </p:txBody>
        </p:sp>
      </p:grpSp>
      <p:grpSp>
        <p:nvGrpSpPr>
          <p:cNvPr id="4" name="Group 41"/>
          <p:cNvGrpSpPr/>
          <p:nvPr/>
        </p:nvGrpSpPr>
        <p:grpSpPr>
          <a:xfrm>
            <a:off x="985439" y="1454491"/>
            <a:ext cx="4724726" cy="1245024"/>
            <a:chOff x="985439" y="3834529"/>
            <a:chExt cx="4724726" cy="1245024"/>
          </a:xfrm>
        </p:grpSpPr>
        <p:sp>
          <p:nvSpPr>
            <p:cNvPr id="68" name="Rectangle 67"/>
            <p:cNvSpPr/>
            <p:nvPr/>
          </p:nvSpPr>
          <p:spPr>
            <a:xfrm>
              <a:off x="985439" y="3834529"/>
              <a:ext cx="1870633" cy="1132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Arrow Connector 68"/>
            <p:cNvCxnSpPr/>
            <p:nvPr/>
          </p:nvCxnSpPr>
          <p:spPr>
            <a:xfrm flipV="1">
              <a:off x="2856071" y="4280354"/>
              <a:ext cx="2854094" cy="48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p:nvPr/>
          </p:nvCxnSpPr>
          <p:spPr>
            <a:xfrm flipH="1">
              <a:off x="2832043" y="4649686"/>
              <a:ext cx="2878122"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3079837" y="4710221"/>
              <a:ext cx="2173128" cy="369332"/>
            </a:xfrm>
            <a:prstGeom prst="rect">
              <a:avLst/>
            </a:prstGeom>
            <a:noFill/>
          </p:spPr>
          <p:txBody>
            <a:bodyPr wrap="square" rtlCol="0">
              <a:spAutoFit/>
            </a:bodyPr>
            <a:lstStyle/>
            <a:p>
              <a:r>
                <a:rPr lang="en-US" dirty="0" smtClean="0"/>
                <a:t>{green, red} </a:t>
              </a:r>
              <a:r>
                <a:rPr lang="en-US" dirty="0" err="1" smtClean="0"/>
                <a:t>signal</a:t>
              </a:r>
              <a:r>
                <a:rPr lang="en-US" baseline="-25000" dirty="0" err="1"/>
                <a:t>W</a:t>
              </a:r>
              <a:endParaRPr lang="en-US" baseline="-25000" dirty="0"/>
            </a:p>
          </p:txBody>
        </p:sp>
        <p:sp>
          <p:nvSpPr>
            <p:cNvPr id="72" name="TextBox 71"/>
            <p:cNvSpPr txBox="1"/>
            <p:nvPr/>
          </p:nvSpPr>
          <p:spPr>
            <a:xfrm>
              <a:off x="1542991" y="4280354"/>
              <a:ext cx="796115" cy="369332"/>
            </a:xfrm>
            <a:prstGeom prst="rect">
              <a:avLst/>
            </a:prstGeom>
            <a:noFill/>
          </p:spPr>
          <p:txBody>
            <a:bodyPr wrap="none" rtlCol="0">
              <a:spAutoFit/>
            </a:bodyPr>
            <a:lstStyle/>
            <a:p>
              <a:r>
                <a:rPr lang="en-US" b="1" dirty="0" err="1" smtClean="0"/>
                <a:t>Train</a:t>
              </a:r>
              <a:r>
                <a:rPr lang="en-US" b="1" baseline="-25000" dirty="0" err="1"/>
                <a:t>W</a:t>
              </a:r>
              <a:endParaRPr lang="en-US" b="1" baseline="-25000" dirty="0"/>
            </a:p>
          </p:txBody>
        </p:sp>
        <p:sp>
          <p:nvSpPr>
            <p:cNvPr id="73" name="TextBox 72"/>
            <p:cNvSpPr txBox="1"/>
            <p:nvPr/>
          </p:nvSpPr>
          <p:spPr>
            <a:xfrm>
              <a:off x="2945149" y="3856651"/>
              <a:ext cx="2528834" cy="369332"/>
            </a:xfrm>
            <a:prstGeom prst="rect">
              <a:avLst/>
            </a:prstGeom>
            <a:noFill/>
          </p:spPr>
          <p:txBody>
            <a:bodyPr wrap="none" rtlCol="0">
              <a:spAutoFit/>
            </a:bodyPr>
            <a:lstStyle/>
            <a:p>
              <a:r>
                <a:rPr lang="en-US" dirty="0" smtClean="0"/>
                <a:t>event({</a:t>
              </a:r>
              <a:r>
                <a:rPr lang="en-US" dirty="0" err="1" smtClean="0"/>
                <a:t>arrive,leave</a:t>
              </a:r>
              <a:r>
                <a:rPr lang="en-US" dirty="0" smtClean="0"/>
                <a:t>} out</a:t>
              </a:r>
              <a:r>
                <a:rPr lang="en-US" baseline="-25000" dirty="0"/>
                <a:t>W</a:t>
              </a:r>
            </a:p>
          </p:txBody>
        </p:sp>
      </p:grpSp>
      <p:sp>
        <p:nvSpPr>
          <p:cNvPr id="74"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Controller Design Problem</a:t>
            </a:r>
            <a:endParaRPr lang="en-US" sz="2800" dirty="0">
              <a:solidFill>
                <a:srgbClr val="C00000"/>
              </a:solidFill>
              <a:latin typeface="Comic Sans MS" pitchFamily="66" charset="0"/>
              <a:cs typeface="Times New Roman" pitchFamily="18" charset="0"/>
            </a:endParaRPr>
          </a:p>
        </p:txBody>
      </p:sp>
      <p:sp>
        <p:nvSpPr>
          <p:cNvPr id="76" name="Content Placeholder 3"/>
          <p:cNvSpPr txBox="1">
            <a:spLocks/>
          </p:cNvSpPr>
          <p:nvPr/>
        </p:nvSpPr>
        <p:spPr>
          <a:xfrm>
            <a:off x="762000" y="4419600"/>
            <a:ext cx="7795146" cy="1606997"/>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Safety Requirement: Following should be an invariant:</a:t>
            </a:r>
            <a:endParaRPr lang="en-US" sz="2000" dirty="0">
              <a:latin typeface="Comic Sans MS" pitchFamily="66" charset="0"/>
            </a:endParaRPr>
          </a:p>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 ( mode</a:t>
            </a:r>
            <a:r>
              <a:rPr lang="en-US" sz="2000" baseline="-25000" dirty="0" smtClean="0">
                <a:latin typeface="Comic Sans MS" pitchFamily="66" charset="0"/>
              </a:rPr>
              <a:t>W</a:t>
            </a:r>
            <a:r>
              <a:rPr lang="en-US" sz="2000" dirty="0" smtClean="0">
                <a:latin typeface="Comic Sans MS" pitchFamily="66" charset="0"/>
              </a:rPr>
              <a:t> = bridge &amp; mode</a:t>
            </a:r>
            <a:r>
              <a:rPr lang="en-US" sz="2000" baseline="-25000" dirty="0" smtClean="0">
                <a:latin typeface="Comic Sans MS" pitchFamily="66" charset="0"/>
              </a:rPr>
              <a:t>E</a:t>
            </a:r>
            <a:r>
              <a:rPr lang="en-US" sz="2000" dirty="0" smtClean="0">
                <a:latin typeface="Comic Sans MS" pitchFamily="66" charset="0"/>
              </a:rPr>
              <a:t> = bridge)</a:t>
            </a:r>
          </a:p>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Trains should not be on bridge simultaneously</a:t>
            </a:r>
          </a:p>
        </p:txBody>
      </p:sp>
      <p:grpSp>
        <p:nvGrpSpPr>
          <p:cNvPr id="27" name="Group 26"/>
          <p:cNvGrpSpPr/>
          <p:nvPr/>
        </p:nvGrpSpPr>
        <p:grpSpPr>
          <a:xfrm>
            <a:off x="0" y="6142038"/>
            <a:ext cx="9144000" cy="715962"/>
            <a:chOff x="0" y="6142038"/>
            <a:chExt cx="9144000" cy="715962"/>
          </a:xfrm>
        </p:grpSpPr>
        <p:pic>
          <p:nvPicPr>
            <p:cNvPr id="2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0" name="Object 2"/>
            <p:cNvGraphicFramePr>
              <a:graphicFrameLocks noChangeAspect="1"/>
            </p:cNvGraphicFramePr>
            <p:nvPr/>
          </p:nvGraphicFramePr>
          <p:xfrm>
            <a:off x="8653463" y="6163469"/>
            <a:ext cx="490537" cy="673100"/>
          </p:xfrm>
          <a:graphic>
            <a:graphicData uri="http://schemas.openxmlformats.org/presentationml/2006/ole">
              <p:oleObj spid="_x0000_s54275" name="Acrobat Document" r:id="rId4" imgW="4790808" imgH="6162472" progId="AcroExch.Document.7">
                <p:embed/>
              </p:oleObj>
            </a:graphicData>
          </a:graphic>
        </p:graphicFrame>
      </p:grpSp>
    </p:spTree>
    <p:extLst>
      <p:ext uri="{BB962C8B-B14F-4D97-AF65-F5344CB8AC3E}">
        <p14:creationId xmlns="" xmlns:p14="http://schemas.microsoft.com/office/powerpoint/2010/main" val="1118962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Oval 79"/>
          <p:cNvSpPr/>
          <p:nvPr/>
        </p:nvSpPr>
        <p:spPr>
          <a:xfrm>
            <a:off x="2362200" y="2133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Transition Systems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1447800" y="1905000"/>
            <a:ext cx="6019800" cy="381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0574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438400" y="2590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981200" y="2667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514600" y="3276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895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2971800" y="2819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8194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8194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5052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581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590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6670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38862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2766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2895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4290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905000" y="3810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057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2860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133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3962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148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8100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276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8100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6482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4958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7432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191000" y="5181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6388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800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105400" y="5029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1676400" y="1524000"/>
            <a:ext cx="820802" cy="400110"/>
          </a:xfrm>
          <a:prstGeom prst="rect">
            <a:avLst/>
          </a:prstGeom>
          <a:noFill/>
        </p:spPr>
        <p:txBody>
          <a:bodyPr wrap="none" rtlCol="0">
            <a:spAutoFit/>
          </a:bodyPr>
          <a:lstStyle/>
          <a:p>
            <a:r>
              <a:rPr lang="en-US" sz="2000" dirty="0" smtClean="0"/>
              <a:t>States</a:t>
            </a:r>
            <a:endParaRPr lang="en-US" sz="2000" dirty="0"/>
          </a:p>
        </p:txBody>
      </p:sp>
      <p:cxnSp>
        <p:nvCxnSpPr>
          <p:cNvPr id="62" name="Straight Arrow Connector 61"/>
          <p:cNvCxnSpPr>
            <a:stCxn id="16" idx="6"/>
          </p:cNvCxnSpPr>
          <p:nvPr/>
        </p:nvCxnSpPr>
        <p:spPr>
          <a:xfrm>
            <a:off x="2941319" y="2385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2902295" y="2401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832860" y="4273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474719" y="4273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001424" y="4273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3849024" y="3772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1911695" y="3322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1911695" y="3849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9" name="TextBox 78"/>
          <p:cNvSpPr txBox="1"/>
          <p:nvPr/>
        </p:nvSpPr>
        <p:spPr>
          <a:xfrm>
            <a:off x="4191000" y="1524000"/>
            <a:ext cx="3207288" cy="400110"/>
          </a:xfrm>
          <a:prstGeom prst="rect">
            <a:avLst/>
          </a:prstGeom>
          <a:noFill/>
        </p:spPr>
        <p:txBody>
          <a:bodyPr wrap="none" rtlCol="0">
            <a:spAutoFit/>
          </a:bodyPr>
          <a:lstStyle/>
          <a:p>
            <a:r>
              <a:rPr lang="en-US" sz="2000" dirty="0" smtClean="0"/>
              <a:t>+ Transitions between states </a:t>
            </a:r>
            <a:endParaRPr lang="en-US" sz="2000" dirty="0"/>
          </a:p>
        </p:txBody>
      </p:sp>
      <p:sp>
        <p:nvSpPr>
          <p:cNvPr id="81" name="TextBox 80"/>
          <p:cNvSpPr txBox="1"/>
          <p:nvPr/>
        </p:nvSpPr>
        <p:spPr>
          <a:xfrm>
            <a:off x="2514600" y="1524000"/>
            <a:ext cx="1746055" cy="400110"/>
          </a:xfrm>
          <a:prstGeom prst="rect">
            <a:avLst/>
          </a:prstGeom>
          <a:noFill/>
        </p:spPr>
        <p:txBody>
          <a:bodyPr wrap="none" rtlCol="0">
            <a:spAutoFit/>
          </a:bodyPr>
          <a:lstStyle/>
          <a:p>
            <a:r>
              <a:rPr lang="en-US" sz="2000" dirty="0" smtClean="0"/>
              <a:t>+  Initial states </a:t>
            </a:r>
            <a:endParaRPr lang="en-US" sz="2000" dirty="0"/>
          </a:p>
        </p:txBody>
      </p:sp>
      <p:grpSp>
        <p:nvGrpSpPr>
          <p:cNvPr id="61" name="Group 60"/>
          <p:cNvGrpSpPr/>
          <p:nvPr/>
        </p:nvGrpSpPr>
        <p:grpSpPr>
          <a:xfrm>
            <a:off x="0" y="6142038"/>
            <a:ext cx="9144000" cy="715962"/>
            <a:chOff x="0" y="6142038"/>
            <a:chExt cx="9144000" cy="715962"/>
          </a:xfrm>
        </p:grpSpPr>
        <p:pic>
          <p:nvPicPr>
            <p:cNvPr id="6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65" name="Object 2"/>
            <p:cNvGraphicFramePr>
              <a:graphicFrameLocks noChangeAspect="1"/>
            </p:cNvGraphicFramePr>
            <p:nvPr/>
          </p:nvGraphicFramePr>
          <p:xfrm>
            <a:off x="8653463" y="6163469"/>
            <a:ext cx="490537" cy="673100"/>
          </p:xfrm>
          <a:graphic>
            <a:graphicData uri="http://schemas.openxmlformats.org/presentationml/2006/ole">
              <p:oleObj spid="_x0000_s4099" name="Acrobat Document" r:id="rId4" imgW="4790808" imgH="6162472" progId="AcroExch.Document.7">
                <p:embed/>
              </p:oleObj>
            </a:graphicData>
          </a:graphic>
        </p:graphicFrame>
      </p:grpSp>
    </p:spTree>
    <p:extLst>
      <p:ext uri="{BB962C8B-B14F-4D97-AF65-F5344CB8AC3E}">
        <p14:creationId xmlns:p14="http://schemas.microsoft.com/office/powerpoint/2010/main" xmlns=""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8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8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66"/>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74"/>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70"/>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68"/>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72"/>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76"/>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7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 grpId="0" animBg="1"/>
      <p:bldP spid="9" grpId="0" animBg="1"/>
      <p:bldP spid="10" grpId="0" animBg="1"/>
      <p:bldP spid="11" grpId="0" animBg="1"/>
      <p:bldP spid="12" grpId="0" animBg="1"/>
      <p:bldP spid="16" grpId="0" animBg="1"/>
      <p:bldP spid="17" grpId="0" animBg="1"/>
      <p:bldP spid="19" grpId="0" animBg="1"/>
      <p:bldP spid="20" grpId="0" animBg="1"/>
      <p:bldP spid="22" grpId="0" animBg="1"/>
      <p:bldP spid="23" grpId="0" animBg="1"/>
      <p:bldP spid="25" grpId="0" animBg="1"/>
      <p:bldP spid="26" grpId="0" animBg="1"/>
      <p:bldP spid="28" grpId="0" animBg="1"/>
      <p:bldP spid="29" grpId="0" animBg="1"/>
      <p:bldP spid="31" grpId="0" animBg="1"/>
      <p:bldP spid="32" grpId="0" animBg="1"/>
      <p:bldP spid="34" grpId="0" animBg="1"/>
      <p:bldP spid="35" grpId="0" animBg="1"/>
      <p:bldP spid="37" grpId="0" animBg="1"/>
      <p:bldP spid="38" grpId="0" animBg="1"/>
      <p:bldP spid="40" grpId="0" animBg="1"/>
      <p:bldP spid="41" grpId="0" animBg="1"/>
      <p:bldP spid="44" grpId="0" animBg="1"/>
      <p:bldP spid="45" grpId="0" animBg="1"/>
      <p:bldP spid="47" grpId="0" animBg="1"/>
      <p:bldP spid="48" grpId="0" animBg="1"/>
      <p:bldP spid="50" grpId="0" animBg="1"/>
      <p:bldP spid="51" grpId="0" animBg="1"/>
      <p:bldP spid="53" grpId="0" animBg="1"/>
      <p:bldP spid="54" grpId="0" animBg="1"/>
      <p:bldP spid="56" grpId="0" animBg="1"/>
      <p:bldP spid="57" grpId="0" animBg="1"/>
      <p:bldP spid="60" grpId="0"/>
      <p:bldP spid="79" grpId="0"/>
      <p:bldP spid="8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First Attempt at Controller Design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3538" y="1066800"/>
            <a:ext cx="8761862"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Controller maintains state variables to track the state of each signal</a:t>
            </a:r>
          </a:p>
          <a:p>
            <a:pPr marL="457200" indent="-457200">
              <a:spcBef>
                <a:spcPct val="20000"/>
              </a:spcBef>
              <a:buFont typeface="Wingdings" pitchFamily="2" charset="2"/>
              <a:buChar char="q"/>
              <a:defRPr/>
            </a:pPr>
            <a:r>
              <a:rPr lang="en-US" sz="2000" dirty="0" smtClean="0">
                <a:latin typeface="Comic Sans MS" pitchFamily="66" charset="0"/>
              </a:rPr>
              <a:t>Both state variables are initially green</a:t>
            </a:r>
          </a:p>
          <a:p>
            <a:pPr marL="457200" indent="-457200">
              <a:spcBef>
                <a:spcPct val="20000"/>
              </a:spcBef>
              <a:buFont typeface="Wingdings" pitchFamily="2" charset="2"/>
              <a:buChar char="q"/>
              <a:defRPr/>
            </a:pPr>
            <a:r>
              <a:rPr lang="en-US" sz="2000" dirty="0" smtClean="0">
                <a:latin typeface="Comic Sans MS" pitchFamily="66" charset="0"/>
              </a:rPr>
              <a:t>Set the output signals based on the corresponding state </a:t>
            </a:r>
            <a:r>
              <a:rPr lang="en-US" sz="2000" dirty="0" err="1" smtClean="0">
                <a:latin typeface="Comic Sans MS" pitchFamily="66" charset="0"/>
              </a:rPr>
              <a:t>vars</a:t>
            </a: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If a train arrives, then update the opposite signal </a:t>
            </a:r>
            <a:r>
              <a:rPr lang="en-US" sz="2000" dirty="0" err="1" smtClean="0">
                <a:latin typeface="Comic Sans MS" pitchFamily="66" charset="0"/>
              </a:rPr>
              <a:t>var</a:t>
            </a:r>
            <a:r>
              <a:rPr lang="en-US" sz="2000" dirty="0" smtClean="0">
                <a:latin typeface="Comic Sans MS" pitchFamily="66" charset="0"/>
              </a:rPr>
              <a:t> to red to block the other train from entering</a:t>
            </a:r>
          </a:p>
          <a:p>
            <a:pPr marL="457200" indent="-457200">
              <a:spcBef>
                <a:spcPct val="20000"/>
              </a:spcBef>
              <a:buFont typeface="Wingdings" pitchFamily="2" charset="2"/>
              <a:buChar char="q"/>
              <a:defRPr/>
            </a:pPr>
            <a:r>
              <a:rPr lang="en-US" sz="2000" dirty="0" smtClean="0">
                <a:latin typeface="Comic Sans MS" pitchFamily="66" charset="0"/>
              </a:rPr>
              <a:t>If a train leaves, reset the opposite signal </a:t>
            </a:r>
            <a:r>
              <a:rPr lang="en-US" sz="2000" dirty="0" err="1" smtClean="0">
                <a:latin typeface="Comic Sans MS" pitchFamily="66" charset="0"/>
              </a:rPr>
              <a:t>var</a:t>
            </a:r>
            <a:r>
              <a:rPr lang="en-US" sz="2000" dirty="0" smtClean="0">
                <a:latin typeface="Comic Sans MS" pitchFamily="66" charset="0"/>
              </a:rPr>
              <a:t> to green</a:t>
            </a:r>
          </a:p>
          <a:p>
            <a:pPr marL="457200" indent="-457200">
              <a:spcBef>
                <a:spcPct val="20000"/>
              </a:spcBef>
              <a:buFont typeface="Wingdings" pitchFamily="2" charset="2"/>
              <a:buChar char="q"/>
              <a:defRPr/>
            </a:pPr>
            <a:r>
              <a:rPr lang="en-US" sz="2000" dirty="0" smtClean="0">
                <a:latin typeface="Comic Sans MS" pitchFamily="66" charset="0"/>
              </a:rPr>
              <a:t>What happens if both trains arrive simultaneously?</a:t>
            </a:r>
          </a:p>
          <a:p>
            <a:pPr marL="457200" indent="-457200">
              <a:spcBef>
                <a:spcPct val="20000"/>
              </a:spcBef>
              <a:buFont typeface="Wingdings" pitchFamily="2" charset="2"/>
              <a:buChar char="q"/>
              <a:defRPr/>
            </a:pPr>
            <a:r>
              <a:rPr lang="en-US" sz="2000" dirty="0" smtClean="0">
                <a:latin typeface="Comic Sans MS" pitchFamily="66" charset="0"/>
              </a:rPr>
              <a:t>Give priority to east train: set west signal </a:t>
            </a:r>
            <a:r>
              <a:rPr lang="en-US" sz="2000" dirty="0" err="1" smtClean="0">
                <a:latin typeface="Comic Sans MS" pitchFamily="66" charset="0"/>
              </a:rPr>
              <a:t>var</a:t>
            </a:r>
            <a:r>
              <a:rPr lang="en-US" sz="2000" dirty="0" smtClean="0">
                <a:latin typeface="Comic Sans MS" pitchFamily="66" charset="0"/>
              </a:rPr>
              <a:t> to red</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55299" name="Acrobat Document" r:id="rId4" imgW="4790808" imgH="6162472" progId="AcroExch.Document.7">
                <p:embed/>
              </p:oleObj>
            </a:graphicData>
          </a:graphic>
        </p:graphicFrame>
      </p:grpSp>
    </p:spTree>
    <p:extLst>
      <p:ext uri="{BB962C8B-B14F-4D97-AF65-F5344CB8AC3E}">
        <p14:creationId xmlns="" xmlns:p14="http://schemas.microsoft.com/office/powerpoint/2010/main" val="1263157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Synchronous Component Controller1</a:t>
            </a:r>
            <a:endParaRPr lang="en-US" sz="2800" dirty="0">
              <a:solidFill>
                <a:srgbClr val="C00000"/>
              </a:solidFill>
              <a:latin typeface="Comic Sans MS" pitchFamily="66" charset="0"/>
              <a:cs typeface="Times New Roman" pitchFamily="18" charset="0"/>
            </a:endParaRPr>
          </a:p>
        </p:txBody>
      </p:sp>
      <p:graphicFrame>
        <p:nvGraphicFramePr>
          <p:cNvPr id="5" name="Object 4"/>
          <p:cNvGraphicFramePr>
            <a:graphicFrameLocks noChangeAspect="1"/>
          </p:cNvGraphicFramePr>
          <p:nvPr/>
        </p:nvGraphicFramePr>
        <p:xfrm>
          <a:off x="685800" y="1066800"/>
          <a:ext cx="7696200" cy="4943545"/>
        </p:xfrm>
        <a:graphic>
          <a:graphicData uri="http://schemas.openxmlformats.org/presentationml/2006/ole">
            <p:oleObj spid="_x0000_s56322" name="Acrobat Document" r:id="rId3" imgW="3914767" imgH="2514600" progId="AcroExch.Document.7">
              <p:embed/>
            </p:oleObj>
          </a:graphicData>
        </a:graphic>
      </p:graphicFrame>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56324" name="Acrobat Document" r:id="rId5" imgW="4790808" imgH="6162472" progId="AcroExch.Document.7">
                <p:embed/>
              </p:oleObj>
            </a:graphicData>
          </a:graphic>
        </p:graphicFrame>
      </p:grpSp>
    </p:spTree>
    <p:extLst>
      <p:ext uri="{BB962C8B-B14F-4D97-AF65-F5344CB8AC3E}">
        <p14:creationId xmlns="" xmlns:p14="http://schemas.microsoft.com/office/powerpoint/2010/main" val="393797208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3"/>
          <p:cNvSpPr txBox="1">
            <a:spLocks/>
          </p:cNvSpPr>
          <p:nvPr/>
        </p:nvSpPr>
        <p:spPr>
          <a:xfrm>
            <a:off x="565245" y="78475"/>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b="1" dirty="0" smtClean="0">
                <a:latin typeface="Comic Sans MS" pitchFamily="66" charset="0"/>
              </a:rPr>
              <a:t>west		east		mode</a:t>
            </a:r>
            <a:r>
              <a:rPr lang="en-US" sz="2000" b="1" baseline="-25000" dirty="0" smtClean="0">
                <a:latin typeface="Comic Sans MS" pitchFamily="66" charset="0"/>
              </a:rPr>
              <a:t>W</a:t>
            </a:r>
            <a:r>
              <a:rPr lang="en-US" sz="2000" b="1" dirty="0" smtClean="0">
                <a:latin typeface="Comic Sans MS" pitchFamily="66" charset="0"/>
              </a:rPr>
              <a:t>			mode</a:t>
            </a:r>
            <a:r>
              <a:rPr lang="en-US" sz="2000" b="1" baseline="-25000" dirty="0" smtClean="0">
                <a:latin typeface="Comic Sans MS" pitchFamily="66" charset="0"/>
              </a:rPr>
              <a:t>E</a:t>
            </a:r>
            <a:endParaRPr lang="en-US" sz="2000" b="1" baseline="-25000" dirty="0">
              <a:latin typeface="Comic Sans MS" pitchFamily="66" charset="0"/>
            </a:endParaRPr>
          </a:p>
        </p:txBody>
      </p:sp>
      <p:sp>
        <p:nvSpPr>
          <p:cNvPr id="9" name="Content Placeholder 3"/>
          <p:cNvSpPr txBox="1">
            <a:spLocks/>
          </p:cNvSpPr>
          <p:nvPr/>
        </p:nvSpPr>
        <p:spPr>
          <a:xfrm>
            <a:off x="565245" y="950794"/>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green		green		away			away</a:t>
            </a:r>
            <a:endParaRPr lang="en-US" sz="2000" baseline="-25000" dirty="0">
              <a:latin typeface="Comic Sans MS" pitchFamily="66" charset="0"/>
            </a:endParaRPr>
          </a:p>
        </p:txBody>
      </p:sp>
      <p:grpSp>
        <p:nvGrpSpPr>
          <p:cNvPr id="2" name="Group 13"/>
          <p:cNvGrpSpPr/>
          <p:nvPr/>
        </p:nvGrpSpPr>
        <p:grpSpPr>
          <a:xfrm>
            <a:off x="903028" y="1407994"/>
            <a:ext cx="7924800" cy="457200"/>
            <a:chOff x="990600" y="2438400"/>
            <a:chExt cx="7924800" cy="457200"/>
          </a:xfrm>
        </p:grpSpPr>
        <p:grpSp>
          <p:nvGrpSpPr>
            <p:cNvPr id="3" name="Group 4"/>
            <p:cNvGrpSpPr/>
            <p:nvPr/>
          </p:nvGrpSpPr>
          <p:grpSpPr>
            <a:xfrm>
              <a:off x="4724400" y="2438400"/>
              <a:ext cx="1524000" cy="457200"/>
              <a:chOff x="4724400" y="2362200"/>
              <a:chExt cx="1524000" cy="457200"/>
            </a:xfrm>
          </p:grpSpPr>
          <p:sp>
            <p:nvSpPr>
              <p:cNvPr id="10"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arrive!	</a:t>
                </a:r>
                <a:endParaRPr lang="en-US" sz="2000" baseline="-25000" dirty="0">
                  <a:latin typeface="Comic Sans MS" pitchFamily="66" charset="0"/>
                </a:endParaRPr>
              </a:p>
            </p:txBody>
          </p:sp>
          <p:cxnSp>
            <p:nvCxnSpPr>
              <p:cNvPr id="4" name="Straight Arrow Connector 3"/>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5" name="Group 14"/>
            <p:cNvGrpSpPr/>
            <p:nvPr/>
          </p:nvGrpSpPr>
          <p:grpSpPr>
            <a:xfrm>
              <a:off x="990600" y="2438400"/>
              <a:ext cx="1524000" cy="457200"/>
              <a:chOff x="4724400" y="2362200"/>
              <a:chExt cx="1524000" cy="457200"/>
            </a:xfrm>
          </p:grpSpPr>
          <p:sp>
            <p:nvSpPr>
              <p:cNvPr id="16"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000" baseline="-25000" dirty="0">
                  <a:latin typeface="Comic Sans MS" pitchFamily="66" charset="0"/>
                </a:endParaRPr>
              </a:p>
            </p:txBody>
          </p:sp>
          <p:cxnSp>
            <p:nvCxnSpPr>
              <p:cNvPr id="17" name="Straight Arrow Connector 16"/>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6" name="Group 17"/>
            <p:cNvGrpSpPr/>
            <p:nvPr/>
          </p:nvGrpSpPr>
          <p:grpSpPr>
            <a:xfrm>
              <a:off x="2884226" y="2438400"/>
              <a:ext cx="1524000" cy="457200"/>
              <a:chOff x="4724400" y="2362200"/>
              <a:chExt cx="1524000" cy="457200"/>
            </a:xfrm>
          </p:grpSpPr>
          <p:sp>
            <p:nvSpPr>
              <p:cNvPr id="19"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a:t>
                </a:r>
                <a:endParaRPr lang="en-US" sz="2000" baseline="-25000" dirty="0">
                  <a:latin typeface="Comic Sans MS" pitchFamily="66" charset="0"/>
                </a:endParaRPr>
              </a:p>
            </p:txBody>
          </p:sp>
          <p:cxnSp>
            <p:nvCxnSpPr>
              <p:cNvPr id="20" name="Straight Arrow Connector 19"/>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7" name="Group 20"/>
            <p:cNvGrpSpPr/>
            <p:nvPr/>
          </p:nvGrpSpPr>
          <p:grpSpPr>
            <a:xfrm>
              <a:off x="7391400" y="2438400"/>
              <a:ext cx="1524000" cy="457200"/>
              <a:chOff x="4724400" y="2362200"/>
              <a:chExt cx="1524000" cy="457200"/>
            </a:xfrm>
          </p:grpSpPr>
          <p:sp>
            <p:nvSpPr>
              <p:cNvPr id="22"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arrive!	</a:t>
                </a:r>
                <a:endParaRPr lang="en-US" sz="2000" baseline="-25000" dirty="0">
                  <a:latin typeface="Comic Sans MS" pitchFamily="66" charset="0"/>
                </a:endParaRPr>
              </a:p>
            </p:txBody>
          </p:sp>
          <p:cxnSp>
            <p:nvCxnSpPr>
              <p:cNvPr id="23" name="Straight Arrow Connector 22"/>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sp>
        <p:nvSpPr>
          <p:cNvPr id="25" name="Content Placeholder 3"/>
          <p:cNvSpPr txBox="1">
            <a:spLocks/>
          </p:cNvSpPr>
          <p:nvPr/>
        </p:nvSpPr>
        <p:spPr>
          <a:xfrm>
            <a:off x="565245" y="1930021"/>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red			green		wait			wait</a:t>
            </a:r>
            <a:endParaRPr lang="en-US" sz="2000" baseline="-25000" dirty="0">
              <a:latin typeface="Comic Sans MS" pitchFamily="66" charset="0"/>
            </a:endParaRPr>
          </a:p>
        </p:txBody>
      </p:sp>
      <p:grpSp>
        <p:nvGrpSpPr>
          <p:cNvPr id="11" name="Group 23"/>
          <p:cNvGrpSpPr/>
          <p:nvPr/>
        </p:nvGrpSpPr>
        <p:grpSpPr>
          <a:xfrm>
            <a:off x="903028" y="3301621"/>
            <a:ext cx="7924800" cy="457200"/>
            <a:chOff x="776783" y="4724400"/>
            <a:chExt cx="7924800" cy="457200"/>
          </a:xfrm>
        </p:grpSpPr>
        <p:grpSp>
          <p:nvGrpSpPr>
            <p:cNvPr id="12" name="Group 26"/>
            <p:cNvGrpSpPr/>
            <p:nvPr/>
          </p:nvGrpSpPr>
          <p:grpSpPr>
            <a:xfrm>
              <a:off x="4510583" y="4724400"/>
              <a:ext cx="1524000" cy="457200"/>
              <a:chOff x="4724400" y="2362200"/>
              <a:chExt cx="1524000" cy="457200"/>
            </a:xfrm>
          </p:grpSpPr>
          <p:sp>
            <p:nvSpPr>
              <p:cNvPr id="37"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a:t>
                </a:r>
                <a:endParaRPr lang="en-US" sz="2000" baseline="-25000" dirty="0">
                  <a:latin typeface="Comic Sans MS" pitchFamily="66" charset="0"/>
                </a:endParaRPr>
              </a:p>
            </p:txBody>
          </p:sp>
          <p:cxnSp>
            <p:nvCxnSpPr>
              <p:cNvPr id="38" name="Straight Arrow Connector 37"/>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35" name="Content Placeholder 3"/>
            <p:cNvSpPr txBox="1">
              <a:spLocks/>
            </p:cNvSpPr>
            <p:nvPr/>
          </p:nvSpPr>
          <p:spPr>
            <a:xfrm>
              <a:off x="1081583" y="47244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red</a:t>
              </a:r>
              <a:endParaRPr lang="en-US" sz="2400" dirty="0">
                <a:latin typeface="Comic Sans MS" pitchFamily="66" charset="0"/>
              </a:endParaRPr>
            </a:p>
          </p:txBody>
        </p:sp>
        <p:cxnSp>
          <p:nvCxnSpPr>
            <p:cNvPr id="36" name="Straight Arrow Connector 35"/>
            <p:cNvCxnSpPr/>
            <p:nvPr/>
          </p:nvCxnSpPr>
          <p:spPr>
            <a:xfrm>
              <a:off x="7767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3" name="Group 28"/>
            <p:cNvGrpSpPr/>
            <p:nvPr/>
          </p:nvGrpSpPr>
          <p:grpSpPr>
            <a:xfrm>
              <a:off x="2670409" y="4724400"/>
              <a:ext cx="1524000" cy="457200"/>
              <a:chOff x="4724400" y="2362200"/>
              <a:chExt cx="1524000" cy="457200"/>
            </a:xfrm>
          </p:grpSpPr>
          <p:sp>
            <p:nvSpPr>
              <p:cNvPr id="33"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000" baseline="-25000" dirty="0">
                  <a:latin typeface="Comic Sans MS" pitchFamily="66" charset="0"/>
                </a:endParaRPr>
              </a:p>
            </p:txBody>
          </p:sp>
          <p:cxnSp>
            <p:nvCxnSpPr>
              <p:cNvPr id="34" name="Straight Arrow Connector 33"/>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14" name="Group 29"/>
            <p:cNvGrpSpPr/>
            <p:nvPr/>
          </p:nvGrpSpPr>
          <p:grpSpPr>
            <a:xfrm>
              <a:off x="7177583" y="4724400"/>
              <a:ext cx="1524000" cy="457200"/>
              <a:chOff x="4724400" y="2362200"/>
              <a:chExt cx="1524000" cy="457200"/>
            </a:xfrm>
          </p:grpSpPr>
          <p:sp>
            <p:nvSpPr>
              <p:cNvPr id="31"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l</a:t>
                </a:r>
                <a:r>
                  <a:rPr lang="en-US" sz="2000" dirty="0" smtClean="0">
                    <a:latin typeface="Comic Sans MS" pitchFamily="66" charset="0"/>
                  </a:rPr>
                  <a:t>eave!	</a:t>
                </a:r>
                <a:endParaRPr lang="en-US" sz="2000" baseline="-25000" dirty="0">
                  <a:latin typeface="Comic Sans MS" pitchFamily="66" charset="0"/>
                </a:endParaRPr>
              </a:p>
            </p:txBody>
          </p:sp>
          <p:cxnSp>
            <p:nvCxnSpPr>
              <p:cNvPr id="32" name="Straight Arrow Connector 31"/>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grpSp>
        <p:nvGrpSpPr>
          <p:cNvPr id="15" name="Group 39"/>
          <p:cNvGrpSpPr/>
          <p:nvPr/>
        </p:nvGrpSpPr>
        <p:grpSpPr>
          <a:xfrm>
            <a:off x="903028" y="2387221"/>
            <a:ext cx="7924800" cy="457200"/>
            <a:chOff x="776783" y="4724400"/>
            <a:chExt cx="7924800" cy="457200"/>
          </a:xfrm>
        </p:grpSpPr>
        <p:grpSp>
          <p:nvGrpSpPr>
            <p:cNvPr id="18" name="Group 40"/>
            <p:cNvGrpSpPr/>
            <p:nvPr/>
          </p:nvGrpSpPr>
          <p:grpSpPr>
            <a:xfrm>
              <a:off x="4510583" y="4724400"/>
              <a:ext cx="1524000" cy="457200"/>
              <a:chOff x="4724400" y="2362200"/>
              <a:chExt cx="1524000" cy="457200"/>
            </a:xfrm>
          </p:grpSpPr>
          <p:sp>
            <p:nvSpPr>
              <p:cNvPr id="51"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a:t>
                </a:r>
                <a:endParaRPr lang="en-US" sz="2000" baseline="-25000" dirty="0">
                  <a:latin typeface="Comic Sans MS" pitchFamily="66" charset="0"/>
                </a:endParaRPr>
              </a:p>
            </p:txBody>
          </p:sp>
          <p:cxnSp>
            <p:nvCxnSpPr>
              <p:cNvPr id="52" name="Straight Arrow Connector 51"/>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3" name="Content Placeholder 3"/>
            <p:cNvSpPr txBox="1">
              <a:spLocks/>
            </p:cNvSpPr>
            <p:nvPr/>
          </p:nvSpPr>
          <p:spPr>
            <a:xfrm>
              <a:off x="1081583" y="47244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red</a:t>
              </a:r>
              <a:endParaRPr lang="en-US" sz="2400" dirty="0">
                <a:latin typeface="Comic Sans MS" pitchFamily="66" charset="0"/>
              </a:endParaRPr>
            </a:p>
          </p:txBody>
        </p:sp>
        <p:cxnSp>
          <p:nvCxnSpPr>
            <p:cNvPr id="44" name="Straight Arrow Connector 43"/>
            <p:cNvCxnSpPr/>
            <p:nvPr/>
          </p:nvCxnSpPr>
          <p:spPr>
            <a:xfrm>
              <a:off x="7767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1" name="Group 44"/>
            <p:cNvGrpSpPr/>
            <p:nvPr/>
          </p:nvGrpSpPr>
          <p:grpSpPr>
            <a:xfrm>
              <a:off x="2670409" y="4724400"/>
              <a:ext cx="1524000" cy="457200"/>
              <a:chOff x="4724400" y="2362200"/>
              <a:chExt cx="1524000" cy="457200"/>
            </a:xfrm>
          </p:grpSpPr>
          <p:sp>
            <p:nvSpPr>
              <p:cNvPr id="49"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green</a:t>
                </a:r>
                <a:endParaRPr lang="en-US" sz="2000" baseline="-25000" dirty="0">
                  <a:latin typeface="Comic Sans MS" pitchFamily="66" charset="0"/>
                </a:endParaRPr>
              </a:p>
            </p:txBody>
          </p:sp>
          <p:cxnSp>
            <p:nvCxnSpPr>
              <p:cNvPr id="50" name="Straight Arrow Connector 49"/>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24" name="Group 45"/>
            <p:cNvGrpSpPr/>
            <p:nvPr/>
          </p:nvGrpSpPr>
          <p:grpSpPr>
            <a:xfrm>
              <a:off x="7177583" y="4724400"/>
              <a:ext cx="1524000" cy="457200"/>
              <a:chOff x="4724400" y="2362200"/>
              <a:chExt cx="1524000" cy="457200"/>
            </a:xfrm>
          </p:grpSpPr>
          <p:sp>
            <p:nvSpPr>
              <p:cNvPr id="47"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a:t>
                </a:r>
                <a:endParaRPr lang="en-US" sz="2000" baseline="-25000" dirty="0">
                  <a:latin typeface="Comic Sans MS" pitchFamily="66" charset="0"/>
                </a:endParaRPr>
              </a:p>
            </p:txBody>
          </p:sp>
          <p:cxnSp>
            <p:nvCxnSpPr>
              <p:cNvPr id="48" name="Straight Arrow Connector 47"/>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sp>
        <p:nvSpPr>
          <p:cNvPr id="53" name="Content Placeholder 3"/>
          <p:cNvSpPr txBox="1">
            <a:spLocks/>
          </p:cNvSpPr>
          <p:nvPr/>
        </p:nvSpPr>
        <p:spPr>
          <a:xfrm>
            <a:off x="565245" y="2844421"/>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red			green		wait			bridge</a:t>
            </a:r>
            <a:endParaRPr lang="en-US" sz="2000" baseline="-25000" dirty="0">
              <a:latin typeface="Comic Sans MS" pitchFamily="66" charset="0"/>
            </a:endParaRPr>
          </a:p>
        </p:txBody>
      </p:sp>
      <p:sp>
        <p:nvSpPr>
          <p:cNvPr id="54" name="Content Placeholder 3"/>
          <p:cNvSpPr txBox="1">
            <a:spLocks/>
          </p:cNvSpPr>
          <p:nvPr/>
        </p:nvSpPr>
        <p:spPr>
          <a:xfrm>
            <a:off x="565245" y="3717878"/>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green		green		wait			away</a:t>
            </a:r>
            <a:endParaRPr lang="en-US" sz="2000" baseline="-25000" dirty="0">
              <a:latin typeface="Comic Sans MS" pitchFamily="66" charset="0"/>
            </a:endParaRPr>
          </a:p>
        </p:txBody>
      </p:sp>
      <p:grpSp>
        <p:nvGrpSpPr>
          <p:cNvPr id="26" name="Group 54"/>
          <p:cNvGrpSpPr/>
          <p:nvPr/>
        </p:nvGrpSpPr>
        <p:grpSpPr>
          <a:xfrm>
            <a:off x="903028" y="4175078"/>
            <a:ext cx="7924800" cy="457200"/>
            <a:chOff x="776783" y="4724400"/>
            <a:chExt cx="7924800" cy="457200"/>
          </a:xfrm>
        </p:grpSpPr>
        <p:grpSp>
          <p:nvGrpSpPr>
            <p:cNvPr id="27" name="Group 55"/>
            <p:cNvGrpSpPr/>
            <p:nvPr/>
          </p:nvGrpSpPr>
          <p:grpSpPr>
            <a:xfrm>
              <a:off x="4510583" y="4724400"/>
              <a:ext cx="1524000" cy="457200"/>
              <a:chOff x="4724400" y="2362200"/>
              <a:chExt cx="1524000" cy="457200"/>
            </a:xfrm>
          </p:grpSpPr>
          <p:sp>
            <p:nvSpPr>
              <p:cNvPr id="65"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a:t>
                </a:r>
                <a:endParaRPr lang="en-US" sz="2000" baseline="-25000" dirty="0">
                  <a:latin typeface="Comic Sans MS" pitchFamily="66" charset="0"/>
                </a:endParaRPr>
              </a:p>
            </p:txBody>
          </p:sp>
          <p:cxnSp>
            <p:nvCxnSpPr>
              <p:cNvPr id="66" name="Straight Arrow Connector 65"/>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57" name="Content Placeholder 3"/>
            <p:cNvSpPr txBox="1">
              <a:spLocks/>
            </p:cNvSpPr>
            <p:nvPr/>
          </p:nvSpPr>
          <p:spPr>
            <a:xfrm>
              <a:off x="1081583" y="47244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green</a:t>
              </a:r>
              <a:endParaRPr lang="en-US" sz="2400" dirty="0">
                <a:latin typeface="Comic Sans MS" pitchFamily="66" charset="0"/>
              </a:endParaRPr>
            </a:p>
          </p:txBody>
        </p:sp>
        <p:cxnSp>
          <p:nvCxnSpPr>
            <p:cNvPr id="58" name="Straight Arrow Connector 57"/>
            <p:cNvCxnSpPr/>
            <p:nvPr/>
          </p:nvCxnSpPr>
          <p:spPr>
            <a:xfrm>
              <a:off x="7767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8" name="Group 58"/>
            <p:cNvGrpSpPr/>
            <p:nvPr/>
          </p:nvGrpSpPr>
          <p:grpSpPr>
            <a:xfrm>
              <a:off x="2670409" y="4724400"/>
              <a:ext cx="1524000" cy="457200"/>
              <a:chOff x="4724400" y="2362200"/>
              <a:chExt cx="1524000" cy="457200"/>
            </a:xfrm>
          </p:grpSpPr>
          <p:sp>
            <p:nvSpPr>
              <p:cNvPr id="63"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000" baseline="-25000" dirty="0">
                  <a:latin typeface="Comic Sans MS" pitchFamily="66" charset="0"/>
                </a:endParaRPr>
              </a:p>
            </p:txBody>
          </p:sp>
          <p:cxnSp>
            <p:nvCxnSpPr>
              <p:cNvPr id="64" name="Straight Arrow Connector 63"/>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29" name="Group 59"/>
            <p:cNvGrpSpPr/>
            <p:nvPr/>
          </p:nvGrpSpPr>
          <p:grpSpPr>
            <a:xfrm>
              <a:off x="7177583" y="4724400"/>
              <a:ext cx="1524000" cy="457200"/>
              <a:chOff x="4724400" y="2362200"/>
              <a:chExt cx="1524000" cy="457200"/>
            </a:xfrm>
          </p:grpSpPr>
          <p:sp>
            <p:nvSpPr>
              <p:cNvPr id="61"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arrive!	</a:t>
                </a:r>
                <a:endParaRPr lang="en-US" sz="2000" baseline="-25000" dirty="0">
                  <a:latin typeface="Comic Sans MS" pitchFamily="66" charset="0"/>
                </a:endParaRPr>
              </a:p>
            </p:txBody>
          </p:sp>
          <p:cxnSp>
            <p:nvCxnSpPr>
              <p:cNvPr id="62" name="Straight Arrow Connector 61"/>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sp>
        <p:nvSpPr>
          <p:cNvPr id="67" name="Content Placeholder 3"/>
          <p:cNvSpPr txBox="1">
            <a:spLocks/>
          </p:cNvSpPr>
          <p:nvPr/>
        </p:nvSpPr>
        <p:spPr>
          <a:xfrm>
            <a:off x="565245" y="4553804"/>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r</a:t>
            </a:r>
            <a:r>
              <a:rPr lang="en-US" sz="2000" dirty="0" smtClean="0">
                <a:latin typeface="Comic Sans MS" pitchFamily="66" charset="0"/>
              </a:rPr>
              <a:t>ed			green		bridge			wait</a:t>
            </a:r>
            <a:endParaRPr lang="en-US" sz="2000" baseline="-25000" dirty="0">
              <a:latin typeface="Comic Sans MS" pitchFamily="66" charset="0"/>
            </a:endParaRPr>
          </a:p>
        </p:txBody>
      </p:sp>
      <p:grpSp>
        <p:nvGrpSpPr>
          <p:cNvPr id="30" name="Group 67"/>
          <p:cNvGrpSpPr/>
          <p:nvPr/>
        </p:nvGrpSpPr>
        <p:grpSpPr>
          <a:xfrm>
            <a:off x="903028" y="5011004"/>
            <a:ext cx="6400800" cy="457200"/>
            <a:chOff x="776783" y="4724400"/>
            <a:chExt cx="6400800" cy="457200"/>
          </a:xfrm>
        </p:grpSpPr>
        <p:grpSp>
          <p:nvGrpSpPr>
            <p:cNvPr id="39" name="Group 68"/>
            <p:cNvGrpSpPr/>
            <p:nvPr/>
          </p:nvGrpSpPr>
          <p:grpSpPr>
            <a:xfrm>
              <a:off x="4510583" y="4724400"/>
              <a:ext cx="1524000" cy="457200"/>
              <a:chOff x="4724400" y="2362200"/>
              <a:chExt cx="1524000" cy="457200"/>
            </a:xfrm>
          </p:grpSpPr>
          <p:sp>
            <p:nvSpPr>
              <p:cNvPr id="78"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a:t>
                </a:r>
                <a:endParaRPr lang="en-US" sz="2000" baseline="-25000" dirty="0">
                  <a:latin typeface="Comic Sans MS" pitchFamily="66" charset="0"/>
                </a:endParaRPr>
              </a:p>
            </p:txBody>
          </p:sp>
          <p:cxnSp>
            <p:nvCxnSpPr>
              <p:cNvPr id="79" name="Straight Arrow Connector 78"/>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70" name="Content Placeholder 3"/>
            <p:cNvSpPr txBox="1">
              <a:spLocks/>
            </p:cNvSpPr>
            <p:nvPr/>
          </p:nvSpPr>
          <p:spPr>
            <a:xfrm>
              <a:off x="1081583" y="47244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red</a:t>
              </a:r>
              <a:endParaRPr lang="en-US" sz="2400" dirty="0">
                <a:latin typeface="Comic Sans MS" pitchFamily="66" charset="0"/>
              </a:endParaRPr>
            </a:p>
          </p:txBody>
        </p:sp>
        <p:cxnSp>
          <p:nvCxnSpPr>
            <p:cNvPr id="71" name="Straight Arrow Connector 70"/>
            <p:cNvCxnSpPr/>
            <p:nvPr/>
          </p:nvCxnSpPr>
          <p:spPr>
            <a:xfrm>
              <a:off x="7767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0" name="Group 71"/>
            <p:cNvGrpSpPr/>
            <p:nvPr/>
          </p:nvGrpSpPr>
          <p:grpSpPr>
            <a:xfrm>
              <a:off x="2670409" y="4724400"/>
              <a:ext cx="1524000" cy="457200"/>
              <a:chOff x="4724400" y="2362200"/>
              <a:chExt cx="1524000" cy="457200"/>
            </a:xfrm>
          </p:grpSpPr>
          <p:sp>
            <p:nvSpPr>
              <p:cNvPr id="76" name="Content Placeholder 3"/>
              <p:cNvSpPr txBox="1">
                <a:spLocks/>
              </p:cNvSpPr>
              <p:nvPr/>
            </p:nvSpPr>
            <p:spPr>
              <a:xfrm>
                <a:off x="5029200" y="2362200"/>
                <a:ext cx="1219200" cy="457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green</a:t>
                </a:r>
                <a:endParaRPr lang="en-US" sz="2000" dirty="0">
                  <a:latin typeface="Comic Sans MS" pitchFamily="66" charset="0"/>
                </a:endParaRPr>
              </a:p>
            </p:txBody>
          </p:sp>
          <p:cxnSp>
            <p:nvCxnSpPr>
              <p:cNvPr id="77" name="Straight Arrow Connector 76"/>
              <p:cNvCxnSpPr/>
              <p:nvPr/>
            </p:nvCxnSpPr>
            <p:spPr>
              <a:xfrm>
                <a:off x="4724400" y="23622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75" name="Straight Arrow Connector 74"/>
            <p:cNvCxnSpPr/>
            <p:nvPr/>
          </p:nvCxnSpPr>
          <p:spPr>
            <a:xfrm>
              <a:off x="7177583" y="4724400"/>
              <a:ext cx="0"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80" name="Content Placeholder 3"/>
          <p:cNvSpPr txBox="1">
            <a:spLocks/>
          </p:cNvSpPr>
          <p:nvPr/>
        </p:nvSpPr>
        <p:spPr>
          <a:xfrm>
            <a:off x="565245" y="5468204"/>
            <a:ext cx="7795146" cy="685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r</a:t>
            </a:r>
            <a:r>
              <a:rPr lang="en-US" sz="2000" dirty="0" smtClean="0">
                <a:latin typeface="Comic Sans MS" pitchFamily="66" charset="0"/>
              </a:rPr>
              <a:t>ed			green		bridge			bridge</a:t>
            </a:r>
            <a:endParaRPr lang="en-US" sz="2000" baseline="-25000" dirty="0">
              <a:latin typeface="Comic Sans MS" pitchFamily="66" charset="0"/>
            </a:endParaRPr>
          </a:p>
        </p:txBody>
      </p:sp>
      <p:grpSp>
        <p:nvGrpSpPr>
          <p:cNvPr id="72" name="Group 71"/>
          <p:cNvGrpSpPr/>
          <p:nvPr/>
        </p:nvGrpSpPr>
        <p:grpSpPr>
          <a:xfrm>
            <a:off x="0" y="6142038"/>
            <a:ext cx="9144000" cy="715962"/>
            <a:chOff x="0" y="6142038"/>
            <a:chExt cx="9144000" cy="715962"/>
          </a:xfrm>
        </p:grpSpPr>
        <p:pic>
          <p:nvPicPr>
            <p:cNvPr id="7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8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84" name="Object 2"/>
            <p:cNvGraphicFramePr>
              <a:graphicFrameLocks noChangeAspect="1"/>
            </p:cNvGraphicFramePr>
            <p:nvPr/>
          </p:nvGraphicFramePr>
          <p:xfrm>
            <a:off x="8653463" y="6163469"/>
            <a:ext cx="490537" cy="673100"/>
          </p:xfrm>
          <a:graphic>
            <a:graphicData uri="http://schemas.openxmlformats.org/presentationml/2006/ole">
              <p:oleObj spid="_x0000_s57347" name="Acrobat Document" r:id="rId4" imgW="4790808" imgH="6162472" progId="AcroExch.Document.7">
                <p:embed/>
              </p:oleObj>
            </a:graphicData>
          </a:graphic>
        </p:graphicFrame>
      </p:grpSp>
    </p:spTree>
    <p:extLst>
      <p:ext uri="{BB962C8B-B14F-4D97-AF65-F5344CB8AC3E}">
        <p14:creationId xmlns="" xmlns:p14="http://schemas.microsoft.com/office/powerpoint/2010/main" val="425796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25" grpId="0"/>
      <p:bldP spid="53" grpId="0"/>
      <p:bldP spid="54" grpId="0"/>
      <p:bldP spid="67" grpId="0"/>
      <p:bldP spid="80"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Second Attempt at Controller Design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3538" y="1066800"/>
            <a:ext cx="8761862"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What went wrong the first time? Controller did not remember whether a train was waiting at each entrance</a:t>
            </a:r>
          </a:p>
          <a:p>
            <a:pPr marL="457200" indent="-457200">
              <a:spcBef>
                <a:spcPct val="20000"/>
              </a:spcBef>
              <a:buFont typeface="Wingdings" pitchFamily="2" charset="2"/>
              <a:buChar char="q"/>
              <a:defRPr/>
            </a:pPr>
            <a:r>
              <a:rPr lang="en-US" sz="2000" dirty="0" smtClean="0">
                <a:latin typeface="Comic Sans MS" pitchFamily="66" charset="0"/>
              </a:rPr>
              <a:t>Boolean variable near</a:t>
            </a:r>
            <a:r>
              <a:rPr lang="en-US" sz="2000" baseline="-25000" dirty="0" smtClean="0">
                <a:latin typeface="Comic Sans MS" pitchFamily="66" charset="0"/>
              </a:rPr>
              <a:t>W</a:t>
            </a:r>
            <a:r>
              <a:rPr lang="en-US" sz="2000" dirty="0" smtClean="0">
                <a:latin typeface="Comic Sans MS" pitchFamily="66" charset="0"/>
              </a:rPr>
              <a:t> remembers whether the west train wants to use the bridge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Initially 0</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When the west train issues arrive, changed to 1</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When the west train issues leave, reset back to 0</a:t>
            </a:r>
          </a:p>
          <a:p>
            <a:pPr marL="457200" indent="-457200">
              <a:spcBef>
                <a:spcPct val="20000"/>
              </a:spcBef>
              <a:buFont typeface="Wingdings" pitchFamily="2" charset="2"/>
              <a:buChar char="q"/>
              <a:defRPr/>
            </a:pPr>
            <a:r>
              <a:rPr lang="en-US" sz="2000" dirty="0">
                <a:latin typeface="Comic Sans MS" pitchFamily="66" charset="0"/>
              </a:rPr>
              <a:t>Invariant: mode</a:t>
            </a:r>
            <a:r>
              <a:rPr lang="en-US" sz="2000" baseline="-25000" dirty="0">
                <a:latin typeface="Comic Sans MS" pitchFamily="66" charset="0"/>
              </a:rPr>
              <a:t>W</a:t>
            </a:r>
            <a:r>
              <a:rPr lang="en-US" sz="2000" dirty="0">
                <a:latin typeface="Comic Sans MS" pitchFamily="66" charset="0"/>
              </a:rPr>
              <a:t> = away if and only if near</a:t>
            </a:r>
            <a:r>
              <a:rPr lang="en-US" sz="2000" baseline="-25000" dirty="0">
                <a:latin typeface="Comic Sans MS" pitchFamily="66" charset="0"/>
              </a:rPr>
              <a:t>W</a:t>
            </a:r>
            <a:r>
              <a:rPr lang="en-US" sz="2000" dirty="0">
                <a:latin typeface="Comic Sans MS" pitchFamily="66" charset="0"/>
              </a:rPr>
              <a:t> = 0</a:t>
            </a:r>
          </a:p>
          <a:p>
            <a:pPr marL="457200" indent="-457200">
              <a:spcBef>
                <a:spcPct val="20000"/>
              </a:spcBef>
              <a:buFont typeface="Wingdings" pitchFamily="2" charset="2"/>
              <a:buChar char="q"/>
              <a:defRPr/>
            </a:pPr>
            <a:r>
              <a:rPr lang="en-US" sz="2000" dirty="0" smtClean="0">
                <a:latin typeface="Comic Sans MS" pitchFamily="66" charset="0"/>
              </a:rPr>
              <a:t>Variable near</a:t>
            </a:r>
            <a:r>
              <a:rPr lang="en-US" sz="2000" baseline="-25000" dirty="0" smtClean="0">
                <a:latin typeface="Comic Sans MS" pitchFamily="66" charset="0"/>
              </a:rPr>
              <a:t>E</a:t>
            </a:r>
            <a:r>
              <a:rPr lang="en-US" sz="2000" dirty="0" smtClean="0">
                <a:latin typeface="Comic Sans MS" pitchFamily="66" charset="0"/>
              </a:rPr>
              <a:t> is symmetric</a:t>
            </a:r>
          </a:p>
          <a:p>
            <a:pPr marL="457200" indent="-457200">
              <a:spcBef>
                <a:spcPct val="20000"/>
              </a:spcBef>
              <a:buFont typeface="Wingdings" pitchFamily="2" charset="2"/>
              <a:buChar char="q"/>
              <a:defRPr/>
            </a:pPr>
            <a:r>
              <a:rPr lang="en-US" sz="2000" dirty="0">
                <a:latin typeface="Comic Sans MS" pitchFamily="66" charset="0"/>
              </a:rPr>
              <a:t>Let’s also now keep both signals red by </a:t>
            </a:r>
            <a:r>
              <a:rPr lang="en-US" sz="2000" dirty="0" smtClean="0">
                <a:latin typeface="Comic Sans MS" pitchFamily="66" charset="0"/>
              </a:rPr>
              <a:t>default</a:t>
            </a:r>
          </a:p>
          <a:p>
            <a:pPr marL="457200" indent="-457200">
              <a:spcBef>
                <a:spcPct val="20000"/>
              </a:spcBef>
              <a:buFont typeface="Wingdings" pitchFamily="2" charset="2"/>
              <a:buChar char="q"/>
              <a:defRPr/>
            </a:pPr>
            <a:r>
              <a:rPr lang="en-US" sz="2000" dirty="0" smtClean="0">
                <a:latin typeface="Comic Sans MS" pitchFamily="66" charset="0"/>
              </a:rPr>
              <a:t>A signal is changed to green if the corresponding train is near, the other signal is not red, and changed back to red when train is away</a:t>
            </a:r>
          </a:p>
          <a:p>
            <a:pPr marL="457200" indent="-457200">
              <a:spcBef>
                <a:spcPct val="20000"/>
              </a:spcBef>
              <a:buFont typeface="Wingdings" pitchFamily="2" charset="2"/>
              <a:buChar char="q"/>
              <a:defRPr/>
            </a:pPr>
            <a:r>
              <a:rPr lang="en-US" sz="2000" dirty="0" smtClean="0">
                <a:latin typeface="Comic Sans MS" pitchFamily="66" charset="0"/>
              </a:rPr>
              <a:t>Need still to resolve simultaneous arrivals by preferring one train</a:t>
            </a:r>
            <a:endParaRPr lang="en-US" sz="2000" dirty="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58371" name="Acrobat Document" r:id="rId4" imgW="4790808" imgH="6162472" progId="AcroExch.Document.7">
                <p:embed/>
              </p:oleObj>
            </a:graphicData>
          </a:graphic>
        </p:graphicFrame>
      </p:grpSp>
    </p:spTree>
    <p:extLst>
      <p:ext uri="{BB962C8B-B14F-4D97-AF65-F5344CB8AC3E}">
        <p14:creationId xmlns="" xmlns:p14="http://schemas.microsoft.com/office/powerpoint/2010/main" val="420821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p:cNvGraphicFramePr>
            <a:graphicFrameLocks noChangeAspect="1"/>
          </p:cNvGraphicFramePr>
          <p:nvPr/>
        </p:nvGraphicFramePr>
        <p:xfrm>
          <a:off x="1295400" y="255168"/>
          <a:ext cx="6477000" cy="5912420"/>
        </p:xfrm>
        <a:graphic>
          <a:graphicData uri="http://schemas.openxmlformats.org/presentationml/2006/ole">
            <p:oleObj spid="_x0000_s59394" name="Acrobat Document" r:id="rId3" imgW="3933676" imgH="3590857" progId="AcroExch.Document.7">
              <p:embed/>
            </p:oleObj>
          </a:graphicData>
        </a:graphic>
      </p:graphicFrame>
      <p:grpSp>
        <p:nvGrpSpPr>
          <p:cNvPr id="7" name="Group 6"/>
          <p:cNvGrpSpPr/>
          <p:nvPr/>
        </p:nvGrpSpPr>
        <p:grpSpPr>
          <a:xfrm>
            <a:off x="0" y="6142038"/>
            <a:ext cx="9144000" cy="715962"/>
            <a:chOff x="0" y="6142038"/>
            <a:chExt cx="9144000" cy="715962"/>
          </a:xfrm>
        </p:grpSpPr>
        <p:pic>
          <p:nvPicPr>
            <p:cNvPr id="8"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12"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3" name="Object 2"/>
            <p:cNvGraphicFramePr>
              <a:graphicFrameLocks noChangeAspect="1"/>
            </p:cNvGraphicFramePr>
            <p:nvPr/>
          </p:nvGraphicFramePr>
          <p:xfrm>
            <a:off x="8653463" y="6163469"/>
            <a:ext cx="490537" cy="673100"/>
          </p:xfrm>
          <a:graphic>
            <a:graphicData uri="http://schemas.openxmlformats.org/presentationml/2006/ole">
              <p:oleObj spid="_x0000_s59396" name="Acrobat Document" r:id="rId5" imgW="4790808" imgH="6162472" progId="AcroExch.Document.7">
                <p:embed/>
              </p:oleObj>
            </a:graphicData>
          </a:graphic>
        </p:graphicFrame>
      </p:grpSp>
    </p:spTree>
    <p:extLst>
      <p:ext uri="{BB962C8B-B14F-4D97-AF65-F5344CB8AC3E}">
        <p14:creationId xmlns="" xmlns:p14="http://schemas.microsoft.com/office/powerpoint/2010/main" val="422897825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Properties of Controller2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3538" y="1066800"/>
            <a:ext cx="8761862"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The system RailRoadSystem2 = Controller2 || </a:t>
            </a:r>
            <a:r>
              <a:rPr lang="en-US" sz="2000" dirty="0" err="1" smtClean="0">
                <a:latin typeface="Comic Sans MS" pitchFamily="66" charset="0"/>
              </a:rPr>
              <a:t>TrainW</a:t>
            </a:r>
            <a:r>
              <a:rPr lang="en-US" sz="2000" dirty="0" smtClean="0">
                <a:latin typeface="Comic Sans MS" pitchFamily="66" charset="0"/>
              </a:rPr>
              <a:t> || TrainE satisfies the safety invariant</a:t>
            </a:r>
          </a:p>
          <a:p>
            <a:pPr marL="457200" indent="-457200">
              <a:spcBef>
                <a:spcPct val="20000"/>
              </a:spcBef>
              <a:buFont typeface="Wingdings" pitchFamily="2" charset="2"/>
              <a:buChar char="q"/>
              <a:defRPr/>
            </a:pPr>
            <a:r>
              <a:rPr lang="en-US" sz="2000" dirty="0" smtClean="0">
                <a:latin typeface="Comic Sans MS" pitchFamily="66" charset="0"/>
              </a:rPr>
              <a:t>What about some additional properties?</a:t>
            </a:r>
          </a:p>
          <a:p>
            <a:pPr marL="914400" lvl="1" indent="-457200">
              <a:spcBef>
                <a:spcPct val="20000"/>
              </a:spcBef>
              <a:buFont typeface="+mj-lt"/>
              <a:buAutoNum type="arabicPeriod"/>
              <a:defRPr/>
            </a:pPr>
            <a:r>
              <a:rPr lang="en-US" sz="2000" dirty="0" smtClean="0">
                <a:latin typeface="Comic Sans MS" pitchFamily="66" charset="0"/>
              </a:rPr>
              <a:t>If the west train is waiting then west signal will eventually become green</a:t>
            </a:r>
          </a:p>
          <a:p>
            <a:pPr marL="914400" lvl="1" indent="-457200">
              <a:spcBef>
                <a:spcPct val="20000"/>
              </a:spcBef>
              <a:buFont typeface="+mj-lt"/>
              <a:buAutoNum type="arabicPeriod"/>
              <a:defRPr/>
            </a:pPr>
            <a:r>
              <a:rPr lang="en-US" sz="2000" dirty="0" smtClean="0">
                <a:latin typeface="Comic Sans MS" pitchFamily="66" charset="0"/>
              </a:rPr>
              <a:t>If the west train is waiting for its signal to turn green, other train should be allowed on bridge more than once</a:t>
            </a: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Requirement 1 is a “</a:t>
            </a:r>
            <a:r>
              <a:rPr lang="en-US" sz="2000" dirty="0" err="1" smtClean="0">
                <a:latin typeface="Comic Sans MS" pitchFamily="66" charset="0"/>
              </a:rPr>
              <a:t>liveness</a:t>
            </a:r>
            <a:r>
              <a:rPr lang="en-US" sz="2000" dirty="0" smtClean="0">
                <a:latin typeface="Comic Sans MS" pitchFamily="66" charset="0"/>
              </a:rPr>
              <a:t>” requirement and will be addressed in Chapter 4</a:t>
            </a:r>
          </a:p>
          <a:p>
            <a:pPr marL="457200" indent="-457200">
              <a:spcBef>
                <a:spcPct val="20000"/>
              </a:spcBef>
              <a:buFont typeface="Wingdings" pitchFamily="2" charset="2"/>
              <a:buChar char="q"/>
              <a:defRPr/>
            </a:pPr>
            <a:r>
              <a:rPr lang="en-US" sz="2000" dirty="0" smtClean="0">
                <a:latin typeface="Comic Sans MS" pitchFamily="66" charset="0"/>
              </a:rPr>
              <a:t>Requirement 2 is a safety property: its violation can demonstrated by a (finite) execution in which east train enters, leaves, and enters again while west train keeps waiting with its signal red</a:t>
            </a:r>
          </a:p>
          <a:p>
            <a:pPr marL="457200" indent="-457200">
              <a:spcBef>
                <a:spcPct val="20000"/>
              </a:spcBef>
              <a:buFont typeface="Wingdings" pitchFamily="2" charset="2"/>
              <a:buChar char="q"/>
              <a:defRPr/>
            </a:pPr>
            <a:r>
              <a:rPr lang="en-US" sz="2000" dirty="0" smtClean="0">
                <a:latin typeface="Comic Sans MS" pitchFamily="66" charset="0"/>
              </a:rPr>
              <a:t>But cannot be encoded as an invariant on system state variables</a:t>
            </a:r>
          </a:p>
          <a:p>
            <a:pPr>
              <a:spcBef>
                <a:spcPct val="20000"/>
              </a:spcBef>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60419" name="Acrobat Document" r:id="rId4" imgW="4790808" imgH="6162472" progId="AcroExch.Document.7">
                <p:embed/>
              </p:oleObj>
            </a:graphicData>
          </a:graphic>
        </p:graphicFrame>
      </p:grpSp>
    </p:spTree>
    <p:extLst>
      <p:ext uri="{BB962C8B-B14F-4D97-AF65-F5344CB8AC3E}">
        <p14:creationId xmlns="" xmlns:p14="http://schemas.microsoft.com/office/powerpoint/2010/main" val="784995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Safety Monitor</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1524000"/>
            <a:ext cx="8761862" cy="43689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Monitor M for a system  observes its inputs/outputs, and enters an error state if undesirable behavior is detected</a:t>
            </a:r>
          </a:p>
          <a:p>
            <a:pPr marL="457200" indent="-457200">
              <a:spcBef>
                <a:spcPct val="20000"/>
              </a:spcBef>
              <a:buFont typeface="Wingdings" pitchFamily="2" charset="2"/>
              <a:buChar char="q"/>
              <a:defRPr/>
            </a:pPr>
            <a:r>
              <a:rPr lang="en-US" sz="2000" dirty="0" smtClean="0">
                <a:latin typeface="Comic Sans MS" pitchFamily="66" charset="0"/>
              </a:rPr>
              <a:t>Monitor M  is specified as extended state machine</a:t>
            </a:r>
          </a:p>
          <a:p>
            <a:pPr marL="914400" lvl="1" indent="-457200">
              <a:spcBef>
                <a:spcPct val="20000"/>
              </a:spcBef>
              <a:buFont typeface="+mj-lt"/>
              <a:buAutoNum type="arabicPeriod"/>
              <a:defRPr/>
            </a:pPr>
            <a:r>
              <a:rPr lang="en-US" sz="2000" dirty="0" smtClean="0">
                <a:latin typeface="Comic Sans MS" pitchFamily="66" charset="0"/>
              </a:rPr>
              <a:t>The set of input variables of M = input/output variables of system being monitored</a:t>
            </a:r>
          </a:p>
          <a:p>
            <a:pPr marL="914400" lvl="1" indent="-457200">
              <a:spcBef>
                <a:spcPct val="20000"/>
              </a:spcBef>
              <a:buFont typeface="+mj-lt"/>
              <a:buAutoNum type="arabicPeriod"/>
              <a:defRPr/>
            </a:pPr>
            <a:r>
              <a:rPr lang="en-US" sz="2000" dirty="0" smtClean="0">
                <a:latin typeface="Comic Sans MS" pitchFamily="66" charset="0"/>
              </a:rPr>
              <a:t>An output of M cannot be an input to system (Monitor does not influence what the system does)</a:t>
            </a:r>
          </a:p>
          <a:p>
            <a:pPr marL="914400" lvl="1" indent="-457200">
              <a:spcBef>
                <a:spcPct val="20000"/>
              </a:spcBef>
              <a:buFont typeface="+mj-lt"/>
              <a:buAutoNum type="arabicPeriod"/>
              <a:defRPr/>
            </a:pPr>
            <a:r>
              <a:rPr lang="en-US" sz="2000" dirty="0" smtClean="0">
                <a:latin typeface="Comic Sans MS" pitchFamily="66" charset="0"/>
              </a:rPr>
              <a:t>A subset F of modes of state-machine declared as accepting</a:t>
            </a: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Undesirable behavior: An execution that leads monitor state to F</a:t>
            </a:r>
          </a:p>
          <a:p>
            <a:pPr marL="457200" indent="-457200">
              <a:spcBef>
                <a:spcPct val="20000"/>
              </a:spcBef>
              <a:buFont typeface="Wingdings" pitchFamily="2" charset="2"/>
              <a:buChar char="q"/>
              <a:defRPr/>
            </a:pPr>
            <a:r>
              <a:rPr lang="en-US" sz="2000" dirty="0" smtClean="0">
                <a:latin typeface="Comic Sans MS" pitchFamily="66" charset="0"/>
              </a:rPr>
              <a:t>Safety verification: Check whether (</a:t>
            </a:r>
            <a:r>
              <a:rPr lang="en-US" sz="2000" dirty="0" err="1" smtClean="0">
                <a:latin typeface="Comic Sans MS" pitchFamily="66" charset="0"/>
              </a:rPr>
              <a:t>monitor.mode</a:t>
            </a:r>
            <a:r>
              <a:rPr lang="en-US" sz="2000" dirty="0" smtClean="0">
                <a:latin typeface="Comic Sans MS" pitchFamily="66" charset="0"/>
              </a:rPr>
              <a:t> not in F) is an invariant of System C || M</a:t>
            </a:r>
          </a:p>
          <a:p>
            <a:pPr>
              <a:spcBef>
                <a:spcPct val="20000"/>
              </a:spcBef>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61443"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p:cNvGrpSpPr/>
          <p:nvPr/>
        </p:nvGrpSpPr>
        <p:grpSpPr>
          <a:xfrm>
            <a:off x="980604" y="2808816"/>
            <a:ext cx="4724726" cy="1245024"/>
            <a:chOff x="985439" y="3834529"/>
            <a:chExt cx="4724726" cy="1245024"/>
          </a:xfrm>
        </p:grpSpPr>
        <p:sp>
          <p:nvSpPr>
            <p:cNvPr id="59" name="Rectangle 58"/>
            <p:cNvSpPr/>
            <p:nvPr/>
          </p:nvSpPr>
          <p:spPr>
            <a:xfrm>
              <a:off x="985439" y="3834529"/>
              <a:ext cx="1870633" cy="1132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p:nvPr/>
          </p:nvCxnSpPr>
          <p:spPr>
            <a:xfrm flipV="1">
              <a:off x="2856071" y="4280354"/>
              <a:ext cx="2854094" cy="48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flipH="1">
              <a:off x="2832043" y="4649686"/>
              <a:ext cx="2878122"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3079837" y="4710221"/>
              <a:ext cx="2173128" cy="369332"/>
            </a:xfrm>
            <a:prstGeom prst="rect">
              <a:avLst/>
            </a:prstGeom>
            <a:noFill/>
          </p:spPr>
          <p:txBody>
            <a:bodyPr wrap="square" rtlCol="0">
              <a:spAutoFit/>
            </a:bodyPr>
            <a:lstStyle/>
            <a:p>
              <a:r>
                <a:rPr lang="en-US" dirty="0" smtClean="0"/>
                <a:t>{green, red} signal</a:t>
              </a:r>
              <a:r>
                <a:rPr lang="en-US" baseline="-25000" dirty="0" smtClean="0"/>
                <a:t>E</a:t>
              </a:r>
              <a:endParaRPr lang="en-US" baseline="-25000" dirty="0"/>
            </a:p>
          </p:txBody>
        </p:sp>
        <p:sp>
          <p:nvSpPr>
            <p:cNvPr id="64" name="TextBox 63"/>
            <p:cNvSpPr txBox="1"/>
            <p:nvPr/>
          </p:nvSpPr>
          <p:spPr>
            <a:xfrm>
              <a:off x="1542991" y="4280354"/>
              <a:ext cx="731995" cy="369332"/>
            </a:xfrm>
            <a:prstGeom prst="rect">
              <a:avLst/>
            </a:prstGeom>
            <a:noFill/>
          </p:spPr>
          <p:txBody>
            <a:bodyPr wrap="none" rtlCol="0">
              <a:spAutoFit/>
            </a:bodyPr>
            <a:lstStyle/>
            <a:p>
              <a:r>
                <a:rPr lang="en-US" b="1" dirty="0" smtClean="0"/>
                <a:t>Train</a:t>
              </a:r>
              <a:r>
                <a:rPr lang="en-US" b="1" baseline="-25000" dirty="0" smtClean="0"/>
                <a:t>E</a:t>
              </a:r>
              <a:endParaRPr lang="en-US" b="1" baseline="-25000" dirty="0"/>
            </a:p>
          </p:txBody>
        </p:sp>
        <p:sp>
          <p:nvSpPr>
            <p:cNvPr id="65" name="TextBox 64"/>
            <p:cNvSpPr txBox="1"/>
            <p:nvPr/>
          </p:nvSpPr>
          <p:spPr>
            <a:xfrm>
              <a:off x="2945149" y="3856651"/>
              <a:ext cx="2504788" cy="369332"/>
            </a:xfrm>
            <a:prstGeom prst="rect">
              <a:avLst/>
            </a:prstGeom>
            <a:noFill/>
          </p:spPr>
          <p:txBody>
            <a:bodyPr wrap="none" rtlCol="0">
              <a:spAutoFit/>
            </a:bodyPr>
            <a:lstStyle/>
            <a:p>
              <a:r>
                <a:rPr lang="en-US" dirty="0" smtClean="0"/>
                <a:t>event({</a:t>
              </a:r>
              <a:r>
                <a:rPr lang="en-US" dirty="0" err="1" smtClean="0"/>
                <a:t>arrive,leave</a:t>
              </a:r>
              <a:r>
                <a:rPr lang="en-US" dirty="0" smtClean="0"/>
                <a:t>} out</a:t>
              </a:r>
              <a:r>
                <a:rPr lang="en-US" baseline="-25000" dirty="0" smtClean="0"/>
                <a:t>E</a:t>
              </a:r>
              <a:endParaRPr lang="en-US" baseline="-25000" dirty="0"/>
            </a:p>
          </p:txBody>
        </p:sp>
      </p:grpSp>
      <p:grpSp>
        <p:nvGrpSpPr>
          <p:cNvPr id="3" name="Group 1"/>
          <p:cNvGrpSpPr/>
          <p:nvPr/>
        </p:nvGrpSpPr>
        <p:grpSpPr>
          <a:xfrm>
            <a:off x="5710165" y="1537125"/>
            <a:ext cx="2981330" cy="2324781"/>
            <a:chOff x="4410070" y="2269341"/>
            <a:chExt cx="2981330" cy="2324781"/>
          </a:xfrm>
        </p:grpSpPr>
        <p:sp>
          <p:nvSpPr>
            <p:cNvPr id="66" name="Rectangle 65"/>
            <p:cNvSpPr/>
            <p:nvPr/>
          </p:nvSpPr>
          <p:spPr>
            <a:xfrm>
              <a:off x="4410070" y="2269341"/>
              <a:ext cx="2981330" cy="232478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66"/>
            <p:cNvSpPr txBox="1"/>
            <p:nvPr/>
          </p:nvSpPr>
          <p:spPr>
            <a:xfrm>
              <a:off x="5235622" y="3168299"/>
              <a:ext cx="1254767" cy="400110"/>
            </a:xfrm>
            <a:prstGeom prst="rect">
              <a:avLst/>
            </a:prstGeom>
            <a:noFill/>
          </p:spPr>
          <p:txBody>
            <a:bodyPr wrap="none" rtlCol="0">
              <a:spAutoFit/>
            </a:bodyPr>
            <a:lstStyle/>
            <a:p>
              <a:r>
                <a:rPr lang="en-US" sz="2000" b="1" dirty="0" smtClean="0"/>
                <a:t>Controller</a:t>
              </a:r>
              <a:endParaRPr lang="en-US" sz="2000" b="1" dirty="0"/>
            </a:p>
          </p:txBody>
        </p:sp>
      </p:grpSp>
      <p:grpSp>
        <p:nvGrpSpPr>
          <p:cNvPr id="4" name="Group 41"/>
          <p:cNvGrpSpPr/>
          <p:nvPr/>
        </p:nvGrpSpPr>
        <p:grpSpPr>
          <a:xfrm>
            <a:off x="985439" y="1454491"/>
            <a:ext cx="4724726" cy="1245024"/>
            <a:chOff x="985439" y="3834529"/>
            <a:chExt cx="4724726" cy="1245024"/>
          </a:xfrm>
        </p:grpSpPr>
        <p:sp>
          <p:nvSpPr>
            <p:cNvPr id="68" name="Rectangle 67"/>
            <p:cNvSpPr/>
            <p:nvPr/>
          </p:nvSpPr>
          <p:spPr>
            <a:xfrm>
              <a:off x="985439" y="3834529"/>
              <a:ext cx="1870633" cy="113262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Arrow Connector 68"/>
            <p:cNvCxnSpPr/>
            <p:nvPr/>
          </p:nvCxnSpPr>
          <p:spPr>
            <a:xfrm flipV="1">
              <a:off x="2856071" y="4280354"/>
              <a:ext cx="2854094" cy="48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p:nvPr/>
          </p:nvCxnSpPr>
          <p:spPr>
            <a:xfrm flipH="1">
              <a:off x="2832043" y="4649686"/>
              <a:ext cx="2878122"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3079837" y="4710221"/>
              <a:ext cx="2173128" cy="369332"/>
            </a:xfrm>
            <a:prstGeom prst="rect">
              <a:avLst/>
            </a:prstGeom>
            <a:noFill/>
          </p:spPr>
          <p:txBody>
            <a:bodyPr wrap="square" rtlCol="0">
              <a:spAutoFit/>
            </a:bodyPr>
            <a:lstStyle/>
            <a:p>
              <a:r>
                <a:rPr lang="en-US" dirty="0" smtClean="0"/>
                <a:t>{green, red} </a:t>
              </a:r>
              <a:r>
                <a:rPr lang="en-US" dirty="0" err="1" smtClean="0"/>
                <a:t>signal</a:t>
              </a:r>
              <a:r>
                <a:rPr lang="en-US" baseline="-25000" dirty="0" err="1"/>
                <a:t>W</a:t>
              </a:r>
              <a:endParaRPr lang="en-US" baseline="-25000" dirty="0"/>
            </a:p>
          </p:txBody>
        </p:sp>
        <p:sp>
          <p:nvSpPr>
            <p:cNvPr id="72" name="TextBox 71"/>
            <p:cNvSpPr txBox="1"/>
            <p:nvPr/>
          </p:nvSpPr>
          <p:spPr>
            <a:xfrm>
              <a:off x="1542991" y="4280354"/>
              <a:ext cx="796115" cy="369332"/>
            </a:xfrm>
            <a:prstGeom prst="rect">
              <a:avLst/>
            </a:prstGeom>
            <a:noFill/>
          </p:spPr>
          <p:txBody>
            <a:bodyPr wrap="none" rtlCol="0">
              <a:spAutoFit/>
            </a:bodyPr>
            <a:lstStyle/>
            <a:p>
              <a:r>
                <a:rPr lang="en-US" b="1" dirty="0" err="1" smtClean="0"/>
                <a:t>Train</a:t>
              </a:r>
              <a:r>
                <a:rPr lang="en-US" b="1" baseline="-25000" dirty="0" err="1"/>
                <a:t>W</a:t>
              </a:r>
              <a:endParaRPr lang="en-US" b="1" baseline="-25000" dirty="0"/>
            </a:p>
          </p:txBody>
        </p:sp>
        <p:sp>
          <p:nvSpPr>
            <p:cNvPr id="73" name="TextBox 72"/>
            <p:cNvSpPr txBox="1"/>
            <p:nvPr/>
          </p:nvSpPr>
          <p:spPr>
            <a:xfrm>
              <a:off x="2945149" y="3856651"/>
              <a:ext cx="2528834" cy="369332"/>
            </a:xfrm>
            <a:prstGeom prst="rect">
              <a:avLst/>
            </a:prstGeom>
            <a:noFill/>
          </p:spPr>
          <p:txBody>
            <a:bodyPr wrap="none" rtlCol="0">
              <a:spAutoFit/>
            </a:bodyPr>
            <a:lstStyle/>
            <a:p>
              <a:r>
                <a:rPr lang="en-US" dirty="0" smtClean="0"/>
                <a:t>event({</a:t>
              </a:r>
              <a:r>
                <a:rPr lang="en-US" dirty="0" err="1" smtClean="0"/>
                <a:t>arrive,leave</a:t>
              </a:r>
              <a:r>
                <a:rPr lang="en-US" dirty="0" smtClean="0"/>
                <a:t>} out</a:t>
              </a:r>
              <a:r>
                <a:rPr lang="en-US" baseline="-25000" dirty="0"/>
                <a:t>W</a:t>
              </a:r>
            </a:p>
          </p:txBody>
        </p:sp>
      </p:grpSp>
      <p:sp>
        <p:nvSpPr>
          <p:cNvPr id="74"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Safety Monitors</a:t>
            </a:r>
            <a:endParaRPr lang="en-US" sz="2800" dirty="0">
              <a:solidFill>
                <a:srgbClr val="C00000"/>
              </a:solidFill>
              <a:latin typeface="Comic Sans MS" pitchFamily="66" charset="0"/>
              <a:cs typeface="Times New Roman" pitchFamily="18" charset="0"/>
            </a:endParaRPr>
          </a:p>
        </p:txBody>
      </p:sp>
      <p:sp>
        <p:nvSpPr>
          <p:cNvPr id="24" name="TextBox 23"/>
          <p:cNvSpPr txBox="1"/>
          <p:nvPr/>
        </p:nvSpPr>
        <p:spPr>
          <a:xfrm>
            <a:off x="6535717" y="5241287"/>
            <a:ext cx="1062214" cy="400110"/>
          </a:xfrm>
          <a:prstGeom prst="rect">
            <a:avLst/>
          </a:prstGeom>
          <a:noFill/>
        </p:spPr>
        <p:txBody>
          <a:bodyPr wrap="none" rtlCol="0">
            <a:spAutoFit/>
          </a:bodyPr>
          <a:lstStyle/>
          <a:p>
            <a:r>
              <a:rPr lang="en-US" sz="2000" b="1" dirty="0" smtClean="0"/>
              <a:t>Monitor</a:t>
            </a:r>
            <a:endParaRPr lang="en-US" sz="2000" b="1" dirty="0"/>
          </a:p>
        </p:txBody>
      </p:sp>
      <p:grpSp>
        <p:nvGrpSpPr>
          <p:cNvPr id="5" name="Group 10"/>
          <p:cNvGrpSpPr/>
          <p:nvPr/>
        </p:nvGrpSpPr>
        <p:grpSpPr>
          <a:xfrm>
            <a:off x="2856073" y="1914694"/>
            <a:ext cx="3679644" cy="4203461"/>
            <a:chOff x="2856073" y="1914694"/>
            <a:chExt cx="3679644" cy="4203461"/>
          </a:xfrm>
        </p:grpSpPr>
        <p:sp>
          <p:nvSpPr>
            <p:cNvPr id="23" name="Rectangle 22"/>
            <p:cNvSpPr/>
            <p:nvPr/>
          </p:nvSpPr>
          <p:spPr>
            <a:xfrm>
              <a:off x="2856073" y="4800601"/>
              <a:ext cx="3679644" cy="131755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p:cNvCxnSpPr/>
            <p:nvPr/>
          </p:nvCxnSpPr>
          <p:spPr>
            <a:xfrm>
              <a:off x="3709212" y="3684508"/>
              <a:ext cx="0" cy="111609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038600" y="3302864"/>
              <a:ext cx="0" cy="149773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4495800" y="2281903"/>
              <a:ext cx="0" cy="251869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4876800" y="1914694"/>
              <a:ext cx="0" cy="288590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6" name="Group 17"/>
          <p:cNvGrpSpPr/>
          <p:nvPr/>
        </p:nvGrpSpPr>
        <p:grpSpPr>
          <a:xfrm>
            <a:off x="3276600" y="5020596"/>
            <a:ext cx="2695006" cy="943745"/>
            <a:chOff x="3276600" y="5020596"/>
            <a:chExt cx="2695006" cy="943745"/>
          </a:xfrm>
        </p:grpSpPr>
        <p:sp>
          <p:nvSpPr>
            <p:cNvPr id="36" name="Oval 35"/>
            <p:cNvSpPr/>
            <p:nvPr/>
          </p:nvSpPr>
          <p:spPr>
            <a:xfrm>
              <a:off x="3989696" y="5020596"/>
              <a:ext cx="304800" cy="28015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5445102" y="5101210"/>
              <a:ext cx="304800" cy="28015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3276600" y="5641397"/>
              <a:ext cx="304800" cy="28015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4843818" y="5544110"/>
              <a:ext cx="304800" cy="280154"/>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241037" y="5642869"/>
              <a:ext cx="304800" cy="28015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5666806" y="5684187"/>
              <a:ext cx="304800" cy="280154"/>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Arrow Connector 42"/>
            <p:cNvCxnSpPr>
              <a:endCxn id="36" idx="3"/>
            </p:cNvCxnSpPr>
            <p:nvPr/>
          </p:nvCxnSpPr>
          <p:spPr>
            <a:xfrm flipV="1">
              <a:off x="3607991" y="5259722"/>
              <a:ext cx="426342" cy="4915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endCxn id="37" idx="2"/>
            </p:cNvCxnSpPr>
            <p:nvPr/>
          </p:nvCxnSpPr>
          <p:spPr>
            <a:xfrm>
              <a:off x="4332666" y="5160674"/>
              <a:ext cx="1112436" cy="8061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endCxn id="40" idx="0"/>
            </p:cNvCxnSpPr>
            <p:nvPr/>
          </p:nvCxnSpPr>
          <p:spPr>
            <a:xfrm>
              <a:off x="4231457" y="5300751"/>
              <a:ext cx="161980" cy="34211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endCxn id="39" idx="7"/>
            </p:cNvCxnSpPr>
            <p:nvPr/>
          </p:nvCxnSpPr>
          <p:spPr>
            <a:xfrm flipH="1">
              <a:off x="5103981" y="5381365"/>
              <a:ext cx="441283" cy="20377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endCxn id="41" idx="0"/>
            </p:cNvCxnSpPr>
            <p:nvPr/>
          </p:nvCxnSpPr>
          <p:spPr>
            <a:xfrm>
              <a:off x="5710165" y="5346989"/>
              <a:ext cx="109041" cy="33719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51" name="Group 50"/>
          <p:cNvGrpSpPr/>
          <p:nvPr/>
        </p:nvGrpSpPr>
        <p:grpSpPr>
          <a:xfrm>
            <a:off x="0" y="6142038"/>
            <a:ext cx="9144000" cy="715962"/>
            <a:chOff x="0" y="6142038"/>
            <a:chExt cx="9144000" cy="715962"/>
          </a:xfrm>
        </p:grpSpPr>
        <p:pic>
          <p:nvPicPr>
            <p:cNvPr id="5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4" name="Object 2"/>
            <p:cNvGraphicFramePr>
              <a:graphicFrameLocks noChangeAspect="1"/>
            </p:cNvGraphicFramePr>
            <p:nvPr/>
          </p:nvGraphicFramePr>
          <p:xfrm>
            <a:off x="8653463" y="6163469"/>
            <a:ext cx="490537" cy="673100"/>
          </p:xfrm>
          <a:graphic>
            <a:graphicData uri="http://schemas.openxmlformats.org/presentationml/2006/ole">
              <p:oleObj spid="_x0000_s62467" name="Acrobat Document" r:id="rId4" imgW="4790808" imgH="6162472" progId="AcroExch.Document.7">
                <p:embed/>
              </p:oleObj>
            </a:graphicData>
          </a:graphic>
        </p:graphicFrame>
      </p:grpSp>
    </p:spTree>
    <p:extLst>
      <p:ext uri="{BB962C8B-B14F-4D97-AF65-F5344CB8AC3E}">
        <p14:creationId xmlns:p14="http://schemas.microsoft.com/office/powerpoint/2010/main" xmlns="" val="2235814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Monitor to check “fairness” for railroad</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788326" y="1447800"/>
            <a:ext cx="5298273" cy="3581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3"/>
          <p:cNvGrpSpPr/>
          <p:nvPr/>
        </p:nvGrpSpPr>
        <p:grpSpPr>
          <a:xfrm>
            <a:off x="849769" y="1905000"/>
            <a:ext cx="914400" cy="381000"/>
            <a:chOff x="1828800" y="1981200"/>
            <a:chExt cx="914400" cy="381000"/>
          </a:xfrm>
        </p:grpSpPr>
        <p:cxnSp>
          <p:nvCxnSpPr>
            <p:cNvPr id="11" name="Straight Arrow Connector 10"/>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828800" y="1981200"/>
              <a:ext cx="641522" cy="369332"/>
            </a:xfrm>
            <a:prstGeom prst="rect">
              <a:avLst/>
            </a:prstGeom>
            <a:noFill/>
          </p:spPr>
          <p:txBody>
            <a:bodyPr wrap="none" rtlCol="0">
              <a:spAutoFit/>
            </a:bodyPr>
            <a:lstStyle/>
            <a:p>
              <a:r>
                <a:rPr lang="en-US" dirty="0" smtClean="0"/>
                <a:t>out</a:t>
              </a:r>
              <a:r>
                <a:rPr lang="en-US" baseline="-25000" dirty="0" smtClean="0"/>
                <a:t>W</a:t>
              </a:r>
              <a:endParaRPr lang="en-US" baseline="-25000" dirty="0"/>
            </a:p>
          </p:txBody>
        </p:sp>
      </p:grpSp>
      <p:cxnSp>
        <p:nvCxnSpPr>
          <p:cNvPr id="28" name="Straight Arrow Connector 27"/>
          <p:cNvCxnSpPr/>
          <p:nvPr/>
        </p:nvCxnSpPr>
        <p:spPr>
          <a:xfrm>
            <a:off x="3124200" y="2759554"/>
            <a:ext cx="1828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68" idx="4"/>
            <a:endCxn id="71" idx="0"/>
          </p:cNvCxnSpPr>
          <p:nvPr/>
        </p:nvCxnSpPr>
        <p:spPr>
          <a:xfrm>
            <a:off x="5257800" y="3107323"/>
            <a:ext cx="0" cy="92109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 name="Group 41"/>
          <p:cNvGrpSpPr/>
          <p:nvPr/>
        </p:nvGrpSpPr>
        <p:grpSpPr>
          <a:xfrm>
            <a:off x="2570328" y="22860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2036928" y="2591551"/>
            <a:ext cx="1143000" cy="652046"/>
            <a:chOff x="2036928" y="2591551"/>
            <a:chExt cx="1143000" cy="652046"/>
          </a:xfrm>
        </p:grpSpPr>
        <p:grpSp>
          <p:nvGrpSpPr>
            <p:cNvPr id="6" name="Group 14"/>
            <p:cNvGrpSpPr/>
            <p:nvPr/>
          </p:nvGrpSpPr>
          <p:grpSpPr>
            <a:xfrm>
              <a:off x="2570328" y="2591551"/>
              <a:ext cx="609600" cy="652046"/>
              <a:chOff x="2057400" y="2819400"/>
              <a:chExt cx="838200" cy="762000"/>
            </a:xfrm>
          </p:grpSpPr>
          <p:sp>
            <p:nvSpPr>
              <p:cNvPr id="59" name="Oval 58"/>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2266950" y="3015733"/>
                <a:ext cx="304800" cy="369332"/>
              </a:xfrm>
              <a:prstGeom prst="rect">
                <a:avLst/>
              </a:prstGeom>
              <a:noFill/>
            </p:spPr>
            <p:txBody>
              <a:bodyPr wrap="square" rtlCol="0">
                <a:spAutoFit/>
              </a:bodyPr>
              <a:lstStyle/>
              <a:p>
                <a:r>
                  <a:rPr lang="en-US" dirty="0" smtClean="0"/>
                  <a:t>0</a:t>
                </a:r>
                <a:endParaRPr lang="en-US" dirty="0"/>
              </a:p>
            </p:txBody>
          </p:sp>
        </p:grpSp>
        <p:cxnSp>
          <p:nvCxnSpPr>
            <p:cNvPr id="46" name="Straight Arrow Connector 45"/>
            <p:cNvCxnSpPr/>
            <p:nvPr/>
          </p:nvCxnSpPr>
          <p:spPr>
            <a:xfrm>
              <a:off x="2036928" y="2934634"/>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2551275" y="1888123"/>
            <a:ext cx="516488" cy="338554"/>
          </a:xfrm>
          <a:prstGeom prst="rect">
            <a:avLst/>
          </a:prstGeom>
          <a:noFill/>
        </p:spPr>
        <p:txBody>
          <a:bodyPr wrap="none" rtlCol="0">
            <a:spAutoFit/>
          </a:bodyPr>
          <a:lstStyle/>
          <a:p>
            <a:r>
              <a:rPr lang="en-US" sz="1600" dirty="0" smtClean="0"/>
              <a:t>else</a:t>
            </a:r>
            <a:endParaRPr lang="en-US" sz="1600" dirty="0"/>
          </a:p>
        </p:txBody>
      </p:sp>
      <p:sp>
        <p:nvSpPr>
          <p:cNvPr id="48" name="TextBox 47"/>
          <p:cNvSpPr txBox="1"/>
          <p:nvPr/>
        </p:nvSpPr>
        <p:spPr>
          <a:xfrm>
            <a:off x="3474022" y="2368877"/>
            <a:ext cx="1307987" cy="338554"/>
          </a:xfrm>
          <a:prstGeom prst="rect">
            <a:avLst/>
          </a:prstGeom>
          <a:noFill/>
        </p:spPr>
        <p:txBody>
          <a:bodyPr wrap="none" rtlCol="0">
            <a:spAutoFit/>
          </a:bodyPr>
          <a:lstStyle/>
          <a:p>
            <a:r>
              <a:rPr lang="en-US" sz="1600" dirty="0" smtClean="0"/>
              <a:t>out</a:t>
            </a:r>
            <a:r>
              <a:rPr lang="en-US" sz="1600" baseline="-25000" dirty="0" smtClean="0"/>
              <a:t>W</a:t>
            </a:r>
            <a:r>
              <a:rPr lang="en-US" sz="1600" dirty="0" smtClean="0"/>
              <a:t> ? arrive </a:t>
            </a:r>
            <a:endParaRPr lang="en-US" sz="1600" dirty="0"/>
          </a:p>
        </p:txBody>
      </p:sp>
      <p:sp>
        <p:nvSpPr>
          <p:cNvPr id="65" name="Content Placeholder 3"/>
          <p:cNvSpPr txBox="1">
            <a:spLocks/>
          </p:cNvSpPr>
          <p:nvPr/>
        </p:nvSpPr>
        <p:spPr>
          <a:xfrm>
            <a:off x="228600" y="5257800"/>
            <a:ext cx="8686800" cy="685800"/>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Error execution: </a:t>
            </a:r>
          </a:p>
          <a:p>
            <a:pPr marR="0" lvl="0" algn="l" defTabSz="914400" rtl="0" eaLnBrk="1" fontAlgn="auto" latinLnBrk="0" hangingPunct="1">
              <a:lnSpc>
                <a:spcPct val="100000"/>
              </a:lnSpc>
              <a:spcBef>
                <a:spcPct val="20000"/>
              </a:spcBef>
              <a:spcAft>
                <a:spcPts val="0"/>
              </a:spcAft>
              <a:buClrTx/>
              <a:buSzTx/>
              <a:tabLst/>
              <a:defRPr/>
            </a:pPr>
            <a:r>
              <a:rPr lang="en-US" sz="2000" dirty="0">
                <a:latin typeface="Comic Sans MS" pitchFamily="66" charset="0"/>
              </a:rPr>
              <a:t>	</a:t>
            </a:r>
            <a:r>
              <a:rPr lang="en-US" sz="2000" dirty="0" smtClean="0">
                <a:latin typeface="Comic Sans MS" pitchFamily="66" charset="0"/>
              </a:rPr>
              <a:t>As west train waits, east train is allowed on bridge twice</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7" name="Group 38"/>
          <p:cNvGrpSpPr/>
          <p:nvPr/>
        </p:nvGrpSpPr>
        <p:grpSpPr>
          <a:xfrm>
            <a:off x="873926" y="2707431"/>
            <a:ext cx="914400" cy="381000"/>
            <a:chOff x="1828800" y="1981200"/>
            <a:chExt cx="914400" cy="381000"/>
          </a:xfrm>
        </p:grpSpPr>
        <p:cxnSp>
          <p:nvCxnSpPr>
            <p:cNvPr id="40" name="Straight Arrow Connector 39"/>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1828800" y="1981200"/>
              <a:ext cx="580608" cy="369332"/>
            </a:xfrm>
            <a:prstGeom prst="rect">
              <a:avLst/>
            </a:prstGeom>
            <a:noFill/>
          </p:spPr>
          <p:txBody>
            <a:bodyPr wrap="none" rtlCol="0">
              <a:spAutoFit/>
            </a:bodyPr>
            <a:lstStyle/>
            <a:p>
              <a:r>
                <a:rPr lang="en-US" dirty="0" smtClean="0"/>
                <a:t>out</a:t>
              </a:r>
              <a:r>
                <a:rPr lang="en-US" baseline="-25000" dirty="0"/>
                <a:t>E</a:t>
              </a:r>
            </a:p>
          </p:txBody>
        </p:sp>
      </p:grpSp>
      <p:grpSp>
        <p:nvGrpSpPr>
          <p:cNvPr id="8" name="Group 44"/>
          <p:cNvGrpSpPr/>
          <p:nvPr/>
        </p:nvGrpSpPr>
        <p:grpSpPr>
          <a:xfrm>
            <a:off x="878006" y="3619500"/>
            <a:ext cx="914400" cy="381000"/>
            <a:chOff x="1828800" y="1981200"/>
            <a:chExt cx="914400" cy="381000"/>
          </a:xfrm>
        </p:grpSpPr>
        <p:cxnSp>
          <p:nvCxnSpPr>
            <p:cNvPr id="61" name="Straight Arrow Connector 60"/>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1828800" y="1981200"/>
              <a:ext cx="857927" cy="369332"/>
            </a:xfrm>
            <a:prstGeom prst="rect">
              <a:avLst/>
            </a:prstGeom>
            <a:noFill/>
          </p:spPr>
          <p:txBody>
            <a:bodyPr wrap="none" rtlCol="0">
              <a:spAutoFit/>
            </a:bodyPr>
            <a:lstStyle/>
            <a:p>
              <a:r>
                <a:rPr lang="en-US" dirty="0" err="1" smtClean="0"/>
                <a:t>signal</a:t>
              </a:r>
              <a:r>
                <a:rPr lang="en-US" baseline="-25000" dirty="0" err="1" smtClean="0"/>
                <a:t>W</a:t>
              </a:r>
              <a:endParaRPr lang="en-US" baseline="-25000" dirty="0"/>
            </a:p>
          </p:txBody>
        </p:sp>
      </p:grpSp>
      <p:grpSp>
        <p:nvGrpSpPr>
          <p:cNvPr id="10" name="Group 62"/>
          <p:cNvGrpSpPr/>
          <p:nvPr/>
        </p:nvGrpSpPr>
        <p:grpSpPr>
          <a:xfrm>
            <a:off x="878006" y="4495800"/>
            <a:ext cx="914400" cy="381000"/>
            <a:chOff x="1828800" y="1981200"/>
            <a:chExt cx="914400" cy="381000"/>
          </a:xfrm>
        </p:grpSpPr>
        <p:cxnSp>
          <p:nvCxnSpPr>
            <p:cNvPr id="66" name="Straight Arrow Connector 65"/>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1828800" y="1981200"/>
              <a:ext cx="797013" cy="369332"/>
            </a:xfrm>
            <a:prstGeom prst="rect">
              <a:avLst/>
            </a:prstGeom>
            <a:noFill/>
          </p:spPr>
          <p:txBody>
            <a:bodyPr wrap="none" rtlCol="0">
              <a:spAutoFit/>
            </a:bodyPr>
            <a:lstStyle/>
            <a:p>
              <a:r>
                <a:rPr lang="en-US" dirty="0" smtClean="0"/>
                <a:t>signal</a:t>
              </a:r>
              <a:r>
                <a:rPr lang="en-US" baseline="-25000" dirty="0"/>
                <a:t>E</a:t>
              </a:r>
            </a:p>
          </p:txBody>
        </p:sp>
      </p:grpSp>
      <p:sp>
        <p:nvSpPr>
          <p:cNvPr id="68" name="Oval 67"/>
          <p:cNvSpPr/>
          <p:nvPr/>
        </p:nvSpPr>
        <p:spPr>
          <a:xfrm>
            <a:off x="4953000" y="2455277"/>
            <a:ext cx="609600" cy="65204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p:cNvSpPr txBox="1"/>
          <p:nvPr/>
        </p:nvSpPr>
        <p:spPr>
          <a:xfrm>
            <a:off x="5124628" y="2623280"/>
            <a:ext cx="221673" cy="369332"/>
          </a:xfrm>
          <a:prstGeom prst="rect">
            <a:avLst/>
          </a:prstGeom>
          <a:noFill/>
        </p:spPr>
        <p:txBody>
          <a:bodyPr wrap="square" rtlCol="0">
            <a:spAutoFit/>
          </a:bodyPr>
          <a:lstStyle/>
          <a:p>
            <a:r>
              <a:rPr lang="en-US" dirty="0"/>
              <a:t>1</a:t>
            </a:r>
          </a:p>
        </p:txBody>
      </p:sp>
      <p:sp>
        <p:nvSpPr>
          <p:cNvPr id="70" name="TextBox 69"/>
          <p:cNvSpPr txBox="1"/>
          <p:nvPr/>
        </p:nvSpPr>
        <p:spPr>
          <a:xfrm>
            <a:off x="3269748" y="3069223"/>
            <a:ext cx="1642309" cy="338554"/>
          </a:xfrm>
          <a:prstGeom prst="rect">
            <a:avLst/>
          </a:prstGeom>
          <a:noFill/>
        </p:spPr>
        <p:txBody>
          <a:bodyPr wrap="none" rtlCol="0">
            <a:spAutoFit/>
          </a:bodyPr>
          <a:lstStyle/>
          <a:p>
            <a:r>
              <a:rPr lang="en-US" sz="1600" dirty="0" err="1" smtClean="0"/>
              <a:t>signal</a:t>
            </a:r>
            <a:r>
              <a:rPr lang="en-US" sz="1600" baseline="-25000" dirty="0" err="1" smtClean="0"/>
              <a:t>W</a:t>
            </a:r>
            <a:r>
              <a:rPr lang="en-US" sz="1600" dirty="0" smtClean="0"/>
              <a:t> = green ? </a:t>
            </a:r>
            <a:endParaRPr lang="en-US" sz="1600" dirty="0"/>
          </a:p>
        </p:txBody>
      </p:sp>
      <p:sp>
        <p:nvSpPr>
          <p:cNvPr id="71" name="Oval 70"/>
          <p:cNvSpPr/>
          <p:nvPr/>
        </p:nvSpPr>
        <p:spPr>
          <a:xfrm>
            <a:off x="4953000" y="4028420"/>
            <a:ext cx="609600" cy="65204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71"/>
          <p:cNvSpPr txBox="1"/>
          <p:nvPr/>
        </p:nvSpPr>
        <p:spPr>
          <a:xfrm>
            <a:off x="5153262" y="4180683"/>
            <a:ext cx="221673" cy="369332"/>
          </a:xfrm>
          <a:prstGeom prst="rect">
            <a:avLst/>
          </a:prstGeom>
          <a:noFill/>
        </p:spPr>
        <p:txBody>
          <a:bodyPr wrap="square" rtlCol="0">
            <a:spAutoFit/>
          </a:bodyPr>
          <a:lstStyle/>
          <a:p>
            <a:r>
              <a:rPr lang="en-US" dirty="0" smtClean="0"/>
              <a:t>2</a:t>
            </a:r>
            <a:endParaRPr lang="en-US" dirty="0"/>
          </a:p>
        </p:txBody>
      </p:sp>
      <p:cxnSp>
        <p:nvCxnSpPr>
          <p:cNvPr id="73" name="Straight Arrow Connector 72"/>
          <p:cNvCxnSpPr/>
          <p:nvPr/>
        </p:nvCxnSpPr>
        <p:spPr>
          <a:xfrm>
            <a:off x="3179928" y="2992612"/>
            <a:ext cx="1828800"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74" name="TextBox 73"/>
          <p:cNvSpPr txBox="1"/>
          <p:nvPr/>
        </p:nvSpPr>
        <p:spPr>
          <a:xfrm>
            <a:off x="5346301" y="3415226"/>
            <a:ext cx="1208408" cy="338554"/>
          </a:xfrm>
          <a:prstGeom prst="rect">
            <a:avLst/>
          </a:prstGeom>
          <a:noFill/>
        </p:spPr>
        <p:txBody>
          <a:bodyPr wrap="none" rtlCol="0">
            <a:spAutoFit/>
          </a:bodyPr>
          <a:lstStyle/>
          <a:p>
            <a:r>
              <a:rPr lang="en-US" sz="1600" dirty="0" smtClean="0"/>
              <a:t>out</a:t>
            </a:r>
            <a:r>
              <a:rPr lang="en-US" sz="1600" baseline="-25000" dirty="0"/>
              <a:t>E</a:t>
            </a:r>
            <a:r>
              <a:rPr lang="en-US" sz="1600" dirty="0" smtClean="0"/>
              <a:t> ? leave </a:t>
            </a:r>
            <a:endParaRPr lang="en-US" sz="1600" dirty="0"/>
          </a:p>
        </p:txBody>
      </p:sp>
      <p:grpSp>
        <p:nvGrpSpPr>
          <p:cNvPr id="13" name="Group 41"/>
          <p:cNvGrpSpPr/>
          <p:nvPr/>
        </p:nvGrpSpPr>
        <p:grpSpPr>
          <a:xfrm>
            <a:off x="5020487" y="2182947"/>
            <a:ext cx="533400" cy="304800"/>
            <a:chOff x="1676400" y="2209800"/>
            <a:chExt cx="533400" cy="304800"/>
          </a:xfrm>
        </p:grpSpPr>
        <p:cxnSp>
          <p:nvCxnSpPr>
            <p:cNvPr id="76" name="Straight Connector 7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79" name="TextBox 78"/>
          <p:cNvSpPr txBox="1"/>
          <p:nvPr/>
        </p:nvSpPr>
        <p:spPr>
          <a:xfrm>
            <a:off x="5001434" y="1785070"/>
            <a:ext cx="516488" cy="338554"/>
          </a:xfrm>
          <a:prstGeom prst="rect">
            <a:avLst/>
          </a:prstGeom>
          <a:noFill/>
        </p:spPr>
        <p:txBody>
          <a:bodyPr wrap="none" rtlCol="0">
            <a:spAutoFit/>
          </a:bodyPr>
          <a:lstStyle/>
          <a:p>
            <a:r>
              <a:rPr lang="en-US" sz="1600" dirty="0" smtClean="0"/>
              <a:t>else</a:t>
            </a:r>
            <a:endParaRPr lang="en-US" sz="1600" dirty="0"/>
          </a:p>
        </p:txBody>
      </p:sp>
      <p:sp>
        <p:nvSpPr>
          <p:cNvPr id="80" name="TextBox 79"/>
          <p:cNvSpPr txBox="1"/>
          <p:nvPr/>
        </p:nvSpPr>
        <p:spPr>
          <a:xfrm>
            <a:off x="2317275" y="3661946"/>
            <a:ext cx="1642309" cy="338554"/>
          </a:xfrm>
          <a:prstGeom prst="rect">
            <a:avLst/>
          </a:prstGeom>
          <a:noFill/>
        </p:spPr>
        <p:txBody>
          <a:bodyPr wrap="none" rtlCol="0">
            <a:spAutoFit/>
          </a:bodyPr>
          <a:lstStyle/>
          <a:p>
            <a:r>
              <a:rPr lang="en-US" sz="1600" dirty="0" err="1" smtClean="0"/>
              <a:t>signal</a:t>
            </a:r>
            <a:r>
              <a:rPr lang="en-US" sz="1600" baseline="-25000" dirty="0" err="1" smtClean="0"/>
              <a:t>W</a:t>
            </a:r>
            <a:r>
              <a:rPr lang="en-US" sz="1600" dirty="0" smtClean="0"/>
              <a:t> = green ? </a:t>
            </a:r>
            <a:endParaRPr lang="en-US" sz="1600" dirty="0"/>
          </a:p>
        </p:txBody>
      </p:sp>
      <p:cxnSp>
        <p:nvCxnSpPr>
          <p:cNvPr id="81" name="Straight Arrow Connector 80"/>
          <p:cNvCxnSpPr/>
          <p:nvPr/>
        </p:nvCxnSpPr>
        <p:spPr>
          <a:xfrm>
            <a:off x="3131728" y="3160930"/>
            <a:ext cx="1865771" cy="1286471"/>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a:endCxn id="83" idx="6"/>
          </p:cNvCxnSpPr>
          <p:nvPr/>
        </p:nvCxnSpPr>
        <p:spPr>
          <a:xfrm flipH="1" flipV="1">
            <a:off x="3173528" y="4489766"/>
            <a:ext cx="1779472" cy="603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83" name="Oval 82"/>
          <p:cNvSpPr/>
          <p:nvPr/>
        </p:nvSpPr>
        <p:spPr>
          <a:xfrm>
            <a:off x="2563928" y="4163743"/>
            <a:ext cx="609600" cy="65204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84" name="TextBox 83"/>
          <p:cNvSpPr txBox="1"/>
          <p:nvPr/>
        </p:nvSpPr>
        <p:spPr>
          <a:xfrm>
            <a:off x="2751537" y="4273641"/>
            <a:ext cx="221673" cy="369332"/>
          </a:xfrm>
          <a:prstGeom prst="rect">
            <a:avLst/>
          </a:prstGeom>
          <a:noFill/>
          <a:ln>
            <a:noFill/>
          </a:ln>
        </p:spPr>
        <p:txBody>
          <a:bodyPr wrap="square" rtlCol="0">
            <a:spAutoFit/>
          </a:bodyPr>
          <a:lstStyle/>
          <a:p>
            <a:r>
              <a:rPr lang="en-US" dirty="0" smtClean="0">
                <a:solidFill>
                  <a:srgbClr val="FF0000"/>
                </a:solidFill>
              </a:rPr>
              <a:t>3</a:t>
            </a:r>
            <a:endParaRPr lang="en-US" dirty="0">
              <a:solidFill>
                <a:srgbClr val="FF0000"/>
              </a:solidFill>
            </a:endParaRPr>
          </a:p>
        </p:txBody>
      </p:sp>
      <p:sp>
        <p:nvSpPr>
          <p:cNvPr id="85" name="TextBox 84"/>
          <p:cNvSpPr txBox="1"/>
          <p:nvPr/>
        </p:nvSpPr>
        <p:spPr>
          <a:xfrm>
            <a:off x="3355380" y="4561981"/>
            <a:ext cx="1208408" cy="338554"/>
          </a:xfrm>
          <a:prstGeom prst="rect">
            <a:avLst/>
          </a:prstGeom>
          <a:noFill/>
        </p:spPr>
        <p:txBody>
          <a:bodyPr wrap="none" rtlCol="0">
            <a:spAutoFit/>
          </a:bodyPr>
          <a:lstStyle/>
          <a:p>
            <a:r>
              <a:rPr lang="en-US" sz="1600" dirty="0" smtClean="0"/>
              <a:t>out</a:t>
            </a:r>
            <a:r>
              <a:rPr lang="en-US" sz="1600" baseline="-25000" dirty="0"/>
              <a:t>E</a:t>
            </a:r>
            <a:r>
              <a:rPr lang="en-US" sz="1600" dirty="0" smtClean="0"/>
              <a:t> ? leave </a:t>
            </a:r>
            <a:endParaRPr lang="en-US" sz="1600" dirty="0"/>
          </a:p>
        </p:txBody>
      </p:sp>
      <p:grpSp>
        <p:nvGrpSpPr>
          <p:cNvPr id="14" name="Group 41"/>
          <p:cNvGrpSpPr/>
          <p:nvPr/>
        </p:nvGrpSpPr>
        <p:grpSpPr>
          <a:xfrm rot="5400000">
            <a:off x="5448300" y="4261366"/>
            <a:ext cx="533400" cy="304800"/>
            <a:chOff x="1676400" y="2209800"/>
            <a:chExt cx="533400" cy="304800"/>
          </a:xfrm>
        </p:grpSpPr>
        <p:cxnSp>
          <p:nvCxnSpPr>
            <p:cNvPr id="87" name="Straight Connector 86"/>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90" name="TextBox 89"/>
          <p:cNvSpPr txBox="1"/>
          <p:nvPr/>
        </p:nvSpPr>
        <p:spPr>
          <a:xfrm>
            <a:off x="5950505" y="4196072"/>
            <a:ext cx="516488" cy="338554"/>
          </a:xfrm>
          <a:prstGeom prst="rect">
            <a:avLst/>
          </a:prstGeom>
          <a:noFill/>
        </p:spPr>
        <p:txBody>
          <a:bodyPr wrap="none" rtlCol="0">
            <a:spAutoFit/>
          </a:bodyPr>
          <a:lstStyle/>
          <a:p>
            <a:r>
              <a:rPr lang="en-US" sz="1600" dirty="0" smtClean="0"/>
              <a:t>else</a:t>
            </a:r>
            <a:endParaRPr lang="en-US" sz="1600" dirty="0"/>
          </a:p>
        </p:txBody>
      </p:sp>
      <p:grpSp>
        <p:nvGrpSpPr>
          <p:cNvPr id="57" name="Group 56"/>
          <p:cNvGrpSpPr/>
          <p:nvPr/>
        </p:nvGrpSpPr>
        <p:grpSpPr>
          <a:xfrm>
            <a:off x="0" y="6142038"/>
            <a:ext cx="9144000" cy="715962"/>
            <a:chOff x="0" y="6142038"/>
            <a:chExt cx="9144000" cy="715962"/>
          </a:xfrm>
        </p:grpSpPr>
        <p:pic>
          <p:nvPicPr>
            <p:cNvPr id="7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86"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91" name="Object 2"/>
            <p:cNvGraphicFramePr>
              <a:graphicFrameLocks noChangeAspect="1"/>
            </p:cNvGraphicFramePr>
            <p:nvPr/>
          </p:nvGraphicFramePr>
          <p:xfrm>
            <a:off x="8653463" y="6163469"/>
            <a:ext cx="490537" cy="673100"/>
          </p:xfrm>
          <a:graphic>
            <a:graphicData uri="http://schemas.openxmlformats.org/presentationml/2006/ole">
              <p:oleObj spid="_x0000_s63491" name="Acrobat Document" r:id="rId4" imgW="4790808" imgH="6162472" progId="AcroExch.Document.7">
                <p:embed/>
              </p:oleObj>
            </a:graphicData>
          </a:graphic>
        </p:graphicFrame>
      </p:grpSp>
    </p:spTree>
    <p:extLst>
      <p:ext uri="{BB962C8B-B14F-4D97-AF65-F5344CB8AC3E}">
        <p14:creationId xmlns:p14="http://schemas.microsoft.com/office/powerpoint/2010/main" xmlns="" val="908526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7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8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8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8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8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8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85"/>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14"/>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47" grpId="0"/>
      <p:bldP spid="48" grpId="0"/>
      <p:bldP spid="68" grpId="0" animBg="1"/>
      <p:bldP spid="69" grpId="0"/>
      <p:bldP spid="70" grpId="0"/>
      <p:bldP spid="71" grpId="0" animBg="1"/>
      <p:bldP spid="72" grpId="0"/>
      <p:bldP spid="74" grpId="0"/>
      <p:bldP spid="79" grpId="0"/>
      <p:bldP spid="80" grpId="0"/>
      <p:bldP spid="83" grpId="0" animBg="1"/>
      <p:bldP spid="84" grpId="0"/>
      <p:bldP spid="85" grpId="0"/>
      <p:bldP spid="90"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Safety Monitor</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91069" y="1524000"/>
            <a:ext cx="8761862" cy="43689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Monitor M for a system  observes its inputs/outputs, and enters an error state if undesirable behavior is detected</a:t>
            </a:r>
          </a:p>
          <a:p>
            <a:pPr marL="457200" indent="-457200">
              <a:spcBef>
                <a:spcPct val="20000"/>
              </a:spcBef>
              <a:buFont typeface="Wingdings" pitchFamily="2" charset="2"/>
              <a:buChar char="q"/>
              <a:defRPr/>
            </a:pPr>
            <a:r>
              <a:rPr lang="en-US" sz="2000" dirty="0" smtClean="0">
                <a:latin typeface="Comic Sans MS" pitchFamily="66" charset="0"/>
              </a:rPr>
              <a:t>Monitor M  is specified as extended state machine</a:t>
            </a:r>
          </a:p>
          <a:p>
            <a:pPr marL="914400" lvl="1" indent="-457200">
              <a:spcBef>
                <a:spcPct val="20000"/>
              </a:spcBef>
              <a:buFont typeface="+mj-lt"/>
              <a:buAutoNum type="arabicPeriod"/>
              <a:defRPr/>
            </a:pPr>
            <a:r>
              <a:rPr lang="en-US" sz="2000" dirty="0" smtClean="0">
                <a:latin typeface="Comic Sans MS" pitchFamily="66" charset="0"/>
              </a:rPr>
              <a:t>The set of input variables of M = input/output variables of system being monitored</a:t>
            </a:r>
          </a:p>
          <a:p>
            <a:pPr marL="914400" lvl="1" indent="-457200">
              <a:spcBef>
                <a:spcPct val="20000"/>
              </a:spcBef>
              <a:buFont typeface="+mj-lt"/>
              <a:buAutoNum type="arabicPeriod"/>
              <a:defRPr/>
            </a:pPr>
            <a:r>
              <a:rPr lang="en-US" sz="2000" dirty="0" smtClean="0">
                <a:latin typeface="Comic Sans MS" pitchFamily="66" charset="0"/>
              </a:rPr>
              <a:t>An output of M cannot be an input to system (Monitor does not influence what the system does)</a:t>
            </a:r>
          </a:p>
          <a:p>
            <a:pPr marL="914400" lvl="1" indent="-457200">
              <a:spcBef>
                <a:spcPct val="20000"/>
              </a:spcBef>
              <a:buFont typeface="+mj-lt"/>
              <a:buAutoNum type="arabicPeriod"/>
              <a:defRPr/>
            </a:pPr>
            <a:r>
              <a:rPr lang="en-US" sz="2000" dirty="0" smtClean="0">
                <a:latin typeface="Comic Sans MS" pitchFamily="66" charset="0"/>
              </a:rPr>
              <a:t>A subset F of modes of state-machine declared as accepting</a:t>
            </a: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Undesirable behavior: An execution that leads monitor state to F</a:t>
            </a:r>
          </a:p>
          <a:p>
            <a:pPr marL="457200" indent="-457200">
              <a:spcBef>
                <a:spcPct val="20000"/>
              </a:spcBef>
              <a:buFont typeface="Wingdings" pitchFamily="2" charset="2"/>
              <a:buChar char="q"/>
              <a:defRPr/>
            </a:pPr>
            <a:r>
              <a:rPr lang="en-US" sz="2000" dirty="0" smtClean="0">
                <a:latin typeface="Comic Sans MS" pitchFamily="66" charset="0"/>
              </a:rPr>
              <a:t>Safety verification: Check whether (</a:t>
            </a:r>
            <a:r>
              <a:rPr lang="en-US" sz="2000" dirty="0" err="1" smtClean="0">
                <a:latin typeface="Comic Sans MS" pitchFamily="66" charset="0"/>
              </a:rPr>
              <a:t>monitor.mode</a:t>
            </a:r>
            <a:r>
              <a:rPr lang="en-US" sz="2000" dirty="0" smtClean="0">
                <a:latin typeface="Comic Sans MS" pitchFamily="66" charset="0"/>
              </a:rPr>
              <a:t> not in F) is an invariant of System C || M</a:t>
            </a:r>
          </a:p>
          <a:p>
            <a:pPr>
              <a:spcBef>
                <a:spcPct val="20000"/>
              </a:spcBef>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64515"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Definition of Transition System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Syntax: a transition system T has</a:t>
            </a:r>
          </a:p>
          <a:p>
            <a:pPr marL="914400" lvl="1" indent="-457200">
              <a:spcBef>
                <a:spcPct val="20000"/>
              </a:spcBef>
              <a:buFont typeface="+mj-lt"/>
              <a:buAutoNum type="arabicPeriod"/>
              <a:defRPr/>
            </a:pPr>
            <a:r>
              <a:rPr lang="en-US" sz="2000" dirty="0" smtClean="0">
                <a:latin typeface="Comic Sans MS" pitchFamily="66" charset="0"/>
              </a:rPr>
              <a:t>a set S of (typed) state variables</a:t>
            </a:r>
          </a:p>
          <a:p>
            <a:pPr marL="914400" lvl="1" indent="-457200">
              <a:spcBef>
                <a:spcPct val="20000"/>
              </a:spcBef>
              <a:buFont typeface="+mj-lt"/>
              <a:buAutoNum type="arabicPeriod"/>
              <a:defRPr/>
            </a:pPr>
            <a:r>
              <a:rPr lang="en-US" sz="2000" dirty="0" smtClean="0">
                <a:latin typeface="Comic Sans MS" pitchFamily="66" charset="0"/>
              </a:rPr>
              <a:t>Initialization Init for state variables</a:t>
            </a:r>
          </a:p>
          <a:p>
            <a:pPr marL="914400" lvl="1" indent="-457200">
              <a:spcBef>
                <a:spcPct val="20000"/>
              </a:spcBef>
              <a:buFont typeface="+mj-lt"/>
              <a:buAutoNum type="arabicPeriod"/>
              <a:defRPr/>
            </a:pPr>
            <a:r>
              <a:rPr lang="en-US" sz="2000" dirty="0" smtClean="0">
                <a:latin typeface="Comic Sans MS" pitchFamily="66" charset="0"/>
              </a:rPr>
              <a:t>Transition description Trans given by code to update state </a:t>
            </a:r>
            <a:r>
              <a:rPr lang="en-US" sz="2000" dirty="0" err="1" smtClean="0">
                <a:latin typeface="Comic Sans MS" pitchFamily="66" charset="0"/>
              </a:rPr>
              <a:t>vars</a:t>
            </a: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Semantics: </a:t>
            </a:r>
          </a:p>
          <a:p>
            <a:pPr marL="914400" lvl="1" indent="-457200">
              <a:spcBef>
                <a:spcPct val="20000"/>
              </a:spcBef>
              <a:buFont typeface="+mj-lt"/>
              <a:buAutoNum type="arabicPeriod"/>
              <a:defRPr/>
            </a:pPr>
            <a:r>
              <a:rPr lang="en-US" sz="2000" dirty="0" smtClean="0">
                <a:latin typeface="Comic Sans MS" pitchFamily="66" charset="0"/>
              </a:rPr>
              <a:t>Set Q</a:t>
            </a:r>
            <a:r>
              <a:rPr lang="en-US" sz="2000" baseline="-25000" dirty="0" smtClean="0">
                <a:latin typeface="Comic Sans MS" pitchFamily="66" charset="0"/>
              </a:rPr>
              <a:t>S</a:t>
            </a:r>
            <a:r>
              <a:rPr lang="en-US" sz="2000" dirty="0" smtClean="0">
                <a:latin typeface="Comic Sans MS" pitchFamily="66" charset="0"/>
              </a:rPr>
              <a:t> of states</a:t>
            </a:r>
          </a:p>
          <a:p>
            <a:pPr marL="914400" lvl="1" indent="-457200">
              <a:spcBef>
                <a:spcPct val="20000"/>
              </a:spcBef>
              <a:buFont typeface="+mj-lt"/>
              <a:buAutoNum type="arabicPeriod"/>
              <a:defRPr/>
            </a:pPr>
            <a:r>
              <a:rPr lang="en-US" sz="2000" dirty="0" smtClean="0">
                <a:latin typeface="Comic Sans MS" pitchFamily="66" charset="0"/>
              </a:rPr>
              <a:t>Set [Init] of initial states (this is a subset of Q</a:t>
            </a:r>
            <a:r>
              <a:rPr lang="en-US" sz="2000" baseline="-25000" dirty="0" smtClean="0">
                <a:latin typeface="Comic Sans MS" pitchFamily="66" charset="0"/>
              </a:rPr>
              <a:t>S</a:t>
            </a:r>
            <a:r>
              <a:rPr lang="en-US" sz="2000" dirty="0" smtClean="0">
                <a:latin typeface="Comic Sans MS" pitchFamily="66" charset="0"/>
              </a:rPr>
              <a:t>)</a:t>
            </a:r>
          </a:p>
          <a:p>
            <a:pPr marL="914400" lvl="1" indent="-457200">
              <a:spcBef>
                <a:spcPct val="20000"/>
              </a:spcBef>
              <a:buFont typeface="+mj-lt"/>
              <a:buAutoNum type="arabicPeriod"/>
              <a:defRPr/>
            </a:pPr>
            <a:r>
              <a:rPr lang="en-US" sz="2000" dirty="0" smtClean="0">
                <a:latin typeface="Comic Sans MS" pitchFamily="66" charset="0"/>
              </a:rPr>
              <a:t>Set [Trans] of transitions, subset of Q</a:t>
            </a:r>
            <a:r>
              <a:rPr lang="en-US" sz="2000" baseline="-25000" dirty="0" smtClean="0">
                <a:latin typeface="Comic Sans MS" pitchFamily="66" charset="0"/>
              </a:rPr>
              <a:t>S</a:t>
            </a:r>
            <a:r>
              <a:rPr lang="en-US" sz="2000" dirty="0" smtClean="0">
                <a:latin typeface="Comic Sans MS" pitchFamily="66" charset="0"/>
              </a:rPr>
              <a:t> x Q</a:t>
            </a:r>
            <a:r>
              <a:rPr lang="en-US" sz="2000" baseline="-25000" dirty="0" smtClean="0">
                <a:latin typeface="Comic Sans MS" pitchFamily="66" charset="0"/>
              </a:rPr>
              <a:t>S</a:t>
            </a:r>
          </a:p>
          <a:p>
            <a:pPr marL="457200" indent="-457200">
              <a:spcBef>
                <a:spcPct val="20000"/>
              </a:spcBef>
              <a:buFont typeface="Wingdings" pitchFamily="2" charset="2"/>
              <a:buChar char="q"/>
              <a:defRPr/>
            </a:pPr>
            <a:r>
              <a:rPr lang="en-US" sz="2000" dirty="0" smtClean="0">
                <a:latin typeface="Comic Sans MS" pitchFamily="66" charset="0"/>
              </a:rPr>
              <a:t>Synchronous reactive components, programs, and more generally systems, all have an underlying transition system</a:t>
            </a: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12" name="Group 11"/>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p:oleObj spid="_x0000_s5123" name="Acrobat Document" r:id="rId4" imgW="4790808" imgH="6162472" progId="AcroExch.Document.7">
                <p:embed/>
              </p:oleObj>
            </a:graphicData>
          </a:graphic>
        </p:graphicFrame>
      </p:grpSp>
    </p:spTree>
    <p:extLst>
      <p:ext uri="{BB962C8B-B14F-4D97-AF65-F5344CB8AC3E}">
        <p14:creationId xmlns:p14="http://schemas.microsoft.com/office/powerpoint/2010/main" xmlns=""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Leader Election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1524000"/>
            <a:ext cx="8761862" cy="43689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Suppose we want to check that at most one of the nodes declares itself to be the leader</a:t>
            </a:r>
          </a:p>
          <a:p>
            <a:pPr marL="457200" indent="-457200">
              <a:spcBef>
                <a:spcPct val="20000"/>
              </a:spcBef>
              <a:buFont typeface="Wingdings" pitchFamily="2" charset="2"/>
              <a:buChar char="q"/>
              <a:defRPr/>
            </a:pPr>
            <a:r>
              <a:rPr lang="en-US" sz="2000" dirty="0" smtClean="0">
                <a:latin typeface="Comic Sans MS" pitchFamily="66" charset="0"/>
              </a:rPr>
              <a:t>Exercise: Design a monitor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Input variables: {undecided, leader, follower} </a:t>
            </a:r>
            <a:r>
              <a:rPr lang="en-US" sz="2000" dirty="0" err="1" smtClean="0">
                <a:latin typeface="Comic Sans MS" pitchFamily="66" charset="0"/>
              </a:rPr>
              <a:t>status</a:t>
            </a:r>
            <a:r>
              <a:rPr lang="en-US" sz="2000" baseline="-25000" dirty="0" err="1" smtClean="0">
                <a:latin typeface="Comic Sans MS" pitchFamily="66" charset="0"/>
              </a:rPr>
              <a:t>n</a:t>
            </a:r>
            <a:r>
              <a:rPr lang="en-US" sz="2000" dirty="0" smtClean="0">
                <a:latin typeface="Comic Sans MS" pitchFamily="66" charset="0"/>
              </a:rPr>
              <a:t>, for each node n</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M should enter error state if and only if there exists a round in which </a:t>
            </a:r>
            <a:r>
              <a:rPr lang="en-US" sz="2000" dirty="0">
                <a:latin typeface="Comic Sans MS" pitchFamily="66" charset="0"/>
              </a:rPr>
              <a:t>status</a:t>
            </a:r>
            <a:r>
              <a:rPr lang="en-US" sz="2000" baseline="-25000" dirty="0">
                <a:latin typeface="Comic Sans MS" pitchFamily="66" charset="0"/>
              </a:rPr>
              <a:t>m </a:t>
            </a:r>
            <a:r>
              <a:rPr lang="en-US" sz="2000" dirty="0" smtClean="0">
                <a:latin typeface="Comic Sans MS" pitchFamily="66" charset="0"/>
              </a:rPr>
              <a:t>=leader and there also exists a round in which </a:t>
            </a:r>
            <a:r>
              <a:rPr lang="en-US" sz="2000" dirty="0" err="1" smtClean="0">
                <a:latin typeface="Comic Sans MS" pitchFamily="66" charset="0"/>
              </a:rPr>
              <a:t>status</a:t>
            </a:r>
            <a:r>
              <a:rPr lang="en-US" sz="2000" baseline="-25000" dirty="0" err="1" smtClean="0">
                <a:latin typeface="Comic Sans MS" pitchFamily="66" charset="0"/>
              </a:rPr>
              <a:t>n</a:t>
            </a:r>
            <a:r>
              <a:rPr lang="en-US" sz="2000" dirty="0" smtClean="0">
                <a:latin typeface="Comic Sans MS" pitchFamily="66" charset="0"/>
              </a:rPr>
              <a:t> = leader, for two distinct nodes m and n</a:t>
            </a:r>
          </a:p>
          <a:p>
            <a:pPr marL="457200" indent="-457200">
              <a:spcBef>
                <a:spcPct val="20000"/>
              </a:spcBef>
              <a:buFont typeface="Wingdings" panose="05000000000000000000" pitchFamily="2" charset="2"/>
              <a:buChar char="q"/>
              <a:defRPr/>
            </a:pPr>
            <a:r>
              <a:rPr lang="en-US" sz="2000" dirty="0" smtClean="0">
                <a:latin typeface="Comic Sans MS" pitchFamily="66" charset="0"/>
              </a:rPr>
              <a:t>Consider the requirement: eventually </a:t>
            </a:r>
            <a:r>
              <a:rPr lang="en-US" sz="2000" dirty="0" err="1" smtClean="0">
                <a:latin typeface="Comic Sans MS" pitchFamily="66" charset="0"/>
              </a:rPr>
              <a:t>status</a:t>
            </a:r>
            <a:r>
              <a:rPr lang="en-US" sz="2000" baseline="-25000" dirty="0" err="1" smtClean="0">
                <a:latin typeface="Comic Sans MS" pitchFamily="66" charset="0"/>
              </a:rPr>
              <a:t>n</a:t>
            </a:r>
            <a:r>
              <a:rPr lang="en-US" sz="2000" dirty="0" smtClean="0">
                <a:latin typeface="Comic Sans MS" pitchFamily="66" charset="0"/>
              </a:rPr>
              <a:t> != undecided</a:t>
            </a:r>
          </a:p>
          <a:p>
            <a:pPr marL="457200" indent="-457200">
              <a:spcBef>
                <a:spcPct val="20000"/>
              </a:spcBef>
              <a:buFont typeface="Wingdings" panose="05000000000000000000" pitchFamily="2" charset="2"/>
              <a:buChar char="q"/>
              <a:defRPr/>
            </a:pPr>
            <a:r>
              <a:rPr lang="en-US" sz="2000" dirty="0" smtClean="0">
                <a:latin typeface="Comic Sans MS" pitchFamily="66" charset="0"/>
              </a:rPr>
              <a:t>Why can’t we design a monitor that enters an error state if this requirement is violated?</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65539" name="Acrobat Document" r:id="rId4" imgW="4790808" imgH="6162472" progId="AcroExch.Document.7">
                <p:embed/>
              </p:oleObj>
            </a:graphicData>
          </a:graphic>
        </p:graphicFrame>
      </p:grpSp>
    </p:spTree>
    <p:extLst>
      <p:ext uri="{BB962C8B-B14F-4D97-AF65-F5344CB8AC3E}">
        <p14:creationId xmlns:p14="http://schemas.microsoft.com/office/powerpoint/2010/main" xmlns="" val="2556781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Automated Invariant Verification</a:t>
            </a:r>
            <a:endParaRPr lang="en-US" sz="2800" dirty="0">
              <a:solidFill>
                <a:srgbClr val="C00000"/>
              </a:solidFill>
              <a:latin typeface="Comic Sans MS" pitchFamily="66" charset="0"/>
              <a:cs typeface="Times New Roman" pitchFamily="18" charset="0"/>
            </a:endParaRPr>
          </a:p>
        </p:txBody>
      </p:sp>
      <p:sp>
        <p:nvSpPr>
          <p:cNvPr id="8" name="Rectangle 4"/>
          <p:cNvSpPr>
            <a:spLocks noChangeArrowheads="1"/>
          </p:cNvSpPr>
          <p:nvPr/>
        </p:nvSpPr>
        <p:spPr bwMode="auto">
          <a:xfrm>
            <a:off x="36576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819400" y="20574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819400" y="25908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553200" y="2057400"/>
            <a:ext cx="838200" cy="0"/>
          </a:xfrm>
          <a:prstGeom prst="line">
            <a:avLst/>
          </a:prstGeom>
          <a:noFill/>
          <a:ln w="31750">
            <a:solidFill>
              <a:srgbClr val="00B050"/>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5532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304800" y="1828800"/>
            <a:ext cx="2591993" cy="461665"/>
          </a:xfrm>
          <a:prstGeom prst="rect">
            <a:avLst/>
          </a:prstGeom>
          <a:noFill/>
          <a:ln w="12700">
            <a:noFill/>
            <a:miter lim="800000"/>
            <a:headEnd/>
            <a:tailEnd/>
          </a:ln>
        </p:spPr>
        <p:txBody>
          <a:bodyPr wrap="none" anchor="ctr">
            <a:spAutoFit/>
          </a:bodyPr>
          <a:lstStyle/>
          <a:p>
            <a:pPr algn="ctr" eaLnBrk="0" hangingPunct="0"/>
            <a:r>
              <a:rPr lang="en-US" sz="2400" dirty="0" smtClean="0"/>
              <a:t>Transition System T</a:t>
            </a:r>
            <a:endParaRPr lang="en-US" sz="2400" dirty="0"/>
          </a:p>
        </p:txBody>
      </p:sp>
      <p:sp>
        <p:nvSpPr>
          <p:cNvPr id="14" name="Text Box 10"/>
          <p:cNvSpPr txBox="1">
            <a:spLocks noChangeArrowheads="1"/>
          </p:cNvSpPr>
          <p:nvPr/>
        </p:nvSpPr>
        <p:spPr bwMode="auto">
          <a:xfrm>
            <a:off x="1163095" y="2362200"/>
            <a:ext cx="1527854" cy="461665"/>
          </a:xfrm>
          <a:prstGeom prst="rect">
            <a:avLst/>
          </a:prstGeom>
          <a:noFill/>
          <a:ln w="12700">
            <a:noFill/>
            <a:miter lim="800000"/>
            <a:headEnd/>
            <a:tailEnd/>
          </a:ln>
        </p:spPr>
        <p:txBody>
          <a:bodyPr wrap="none" anchor="ctr">
            <a:spAutoFit/>
          </a:bodyPr>
          <a:lstStyle/>
          <a:p>
            <a:pPr algn="ctr" eaLnBrk="0" hangingPunct="0"/>
            <a:r>
              <a:rPr lang="en-US" sz="2400" dirty="0" smtClean="0"/>
              <a:t>Property </a:t>
            </a:r>
            <a:r>
              <a:rPr lang="en-US" sz="2400" dirty="0" smtClean="0">
                <a:latin typeface="Symbol" pitchFamily="18" charset="2"/>
              </a:rPr>
              <a:t>j</a:t>
            </a:r>
            <a:endParaRPr lang="en-US" sz="2400" dirty="0">
              <a:latin typeface="Symbol" pitchFamily="18" charset="2"/>
            </a:endParaRPr>
          </a:p>
        </p:txBody>
      </p:sp>
      <p:sp>
        <p:nvSpPr>
          <p:cNvPr id="15" name="Text Box 11"/>
          <p:cNvSpPr txBox="1">
            <a:spLocks noChangeArrowheads="1"/>
          </p:cNvSpPr>
          <p:nvPr/>
        </p:nvSpPr>
        <p:spPr bwMode="auto">
          <a:xfrm>
            <a:off x="7467600" y="1752600"/>
            <a:ext cx="594457" cy="461665"/>
          </a:xfrm>
          <a:prstGeom prst="rect">
            <a:avLst/>
          </a:prstGeom>
          <a:noFill/>
          <a:ln w="12700">
            <a:noFill/>
            <a:miter lim="800000"/>
            <a:headEnd/>
            <a:tailEnd/>
          </a:ln>
        </p:spPr>
        <p:txBody>
          <a:bodyPr wrap="none" anchor="ctr">
            <a:spAutoFit/>
          </a:bodyPr>
          <a:lstStyle/>
          <a:p>
            <a:pPr algn="ctr" eaLnBrk="0" hangingPunct="0"/>
            <a:r>
              <a:rPr lang="en-US" sz="2400" dirty="0" smtClean="0">
                <a:solidFill>
                  <a:srgbClr val="00B050"/>
                </a:solidFill>
              </a:rPr>
              <a:t>yes</a:t>
            </a:r>
            <a:endParaRPr lang="en-US" sz="2400" dirty="0">
              <a:solidFill>
                <a:srgbClr val="00B050"/>
              </a:solidFill>
            </a:endParaRPr>
          </a:p>
        </p:txBody>
      </p:sp>
      <p:sp>
        <p:nvSpPr>
          <p:cNvPr id="16" name="Text Box 12"/>
          <p:cNvSpPr txBox="1">
            <a:spLocks noChangeArrowheads="1"/>
          </p:cNvSpPr>
          <p:nvPr/>
        </p:nvSpPr>
        <p:spPr bwMode="auto">
          <a:xfrm>
            <a:off x="7543800" y="2286000"/>
            <a:ext cx="1162050" cy="457200"/>
          </a:xfrm>
          <a:prstGeom prst="rect">
            <a:avLst/>
          </a:prstGeom>
          <a:noFill/>
          <a:ln w="12700">
            <a:noFill/>
            <a:miter lim="800000"/>
            <a:headEnd/>
            <a:tailEnd/>
          </a:ln>
        </p:spPr>
        <p:txBody>
          <a:bodyPr wrap="none" anchor="ctr">
            <a:spAutoFit/>
          </a:bodyPr>
          <a:lstStyle/>
          <a:p>
            <a:pPr algn="ctr" eaLnBrk="0" hangingPunct="0"/>
            <a:r>
              <a:rPr lang="en-US" sz="2400" dirty="0">
                <a:solidFill>
                  <a:srgbClr val="CC0000"/>
                </a:solidFill>
              </a:rPr>
              <a:t>no/bug</a:t>
            </a:r>
          </a:p>
        </p:txBody>
      </p:sp>
      <p:sp>
        <p:nvSpPr>
          <p:cNvPr id="17" name="Rectangle 3"/>
          <p:cNvSpPr txBox="1">
            <a:spLocks noChangeArrowheads="1"/>
          </p:cNvSpPr>
          <p:nvPr/>
        </p:nvSpPr>
        <p:spPr>
          <a:xfrm>
            <a:off x="35052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smtClean="0">
                <a:solidFill>
                  <a:schemeClr val="hlink"/>
                </a:solidFill>
              </a:rPr>
              <a:t>Verifier</a:t>
            </a:r>
          </a:p>
          <a:p>
            <a:r>
              <a:rPr lang="en-US" sz="2000" dirty="0" smtClean="0">
                <a:solidFill>
                  <a:schemeClr val="hlink"/>
                </a:solidFill>
              </a:rPr>
              <a:t>Is </a:t>
            </a:r>
            <a:r>
              <a:rPr lang="en-US" sz="2000" dirty="0" smtClean="0">
                <a:solidFill>
                  <a:schemeClr val="hlink"/>
                </a:solidFill>
                <a:latin typeface="Symbol" pitchFamily="18" charset="2"/>
              </a:rPr>
              <a:t>j</a:t>
            </a:r>
            <a:r>
              <a:rPr lang="en-US" sz="2000" dirty="0" smtClean="0">
                <a:solidFill>
                  <a:schemeClr val="hlink"/>
                </a:solidFill>
              </a:rPr>
              <a:t> an invariant of T?</a:t>
            </a:r>
          </a:p>
        </p:txBody>
      </p:sp>
      <p:sp>
        <p:nvSpPr>
          <p:cNvPr id="28" name="Rectangle 15"/>
          <p:cNvSpPr txBox="1">
            <a:spLocks noChangeArrowheads="1"/>
          </p:cNvSpPr>
          <p:nvPr/>
        </p:nvSpPr>
        <p:spPr>
          <a:xfrm>
            <a:off x="381000" y="4191000"/>
            <a:ext cx="8610600" cy="1219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smtClean="0">
                <a:solidFill>
                  <a:srgbClr val="000099"/>
                </a:solidFill>
                <a:ea typeface="Gulim"/>
                <a:cs typeface="Gulim"/>
              </a:rPr>
              <a:t>Can such a verifier exist?</a:t>
            </a:r>
          </a:p>
          <a:p>
            <a:pPr>
              <a:lnSpc>
                <a:spcPct val="80000"/>
              </a:lnSpc>
              <a:spcBef>
                <a:spcPct val="35000"/>
              </a:spcBef>
              <a:buFont typeface="Wingdings" pitchFamily="2" charset="2"/>
              <a:buNone/>
            </a:pPr>
            <a:r>
              <a:rPr lang="en-US" altLang="ko-KR" sz="2000" dirty="0" smtClean="0">
                <a:solidFill>
                  <a:srgbClr val="000099"/>
                </a:solidFill>
                <a:ea typeface="Gulim"/>
                <a:cs typeface="Gulim"/>
              </a:rPr>
              <a:t>If so, what is the computational complexity of the verification problem? </a:t>
            </a:r>
          </a:p>
        </p:txBody>
      </p:sp>
      <p:grpSp>
        <p:nvGrpSpPr>
          <p:cNvPr id="18" name="Group 17"/>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4" name="Object 2"/>
            <p:cNvGraphicFramePr>
              <a:graphicFrameLocks noChangeAspect="1"/>
            </p:cNvGraphicFramePr>
            <p:nvPr/>
          </p:nvGraphicFramePr>
          <p:xfrm>
            <a:off x="8653463" y="6163469"/>
            <a:ext cx="490537" cy="673100"/>
          </p:xfrm>
          <a:graphic>
            <a:graphicData uri="http://schemas.openxmlformats.org/presentationml/2006/ole">
              <p:oleObj spid="_x0000_s66563" name="Acrobat Document" r:id="rId4" imgW="4790808" imgH="6162472" progId="AcroExch.Document.7">
                <p:embed/>
              </p:oleObj>
            </a:graphicData>
          </a:graphic>
        </p:graphicFrame>
      </p:grpSp>
    </p:spTree>
    <p:extLst>
      <p:ext uri="{BB962C8B-B14F-4D97-AF65-F5344CB8AC3E}">
        <p14:creationId xmlns="" xmlns:p14="http://schemas.microsoft.com/office/powerpoint/2010/main" val="24309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5" grpId="0"/>
      <p:bldP spid="16" grpId="0"/>
      <p:bldP spid="28"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A Brief Detour into Computational Complexity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762000"/>
            <a:ext cx="9144000" cy="54864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Goal: Understand/classify computational problems in terms of (roughly) how long it takes to solve the problem, as function of input size</a:t>
            </a:r>
          </a:p>
          <a:p>
            <a:pPr marL="457200" indent="-457200">
              <a:spcBef>
                <a:spcPct val="20000"/>
              </a:spcBef>
              <a:buFont typeface="Wingdings" pitchFamily="2" charset="2"/>
              <a:buChar char="q"/>
              <a:defRPr/>
            </a:pPr>
            <a:r>
              <a:rPr lang="en-US" sz="2000" dirty="0" smtClean="0">
                <a:latin typeface="Comic Sans MS" pitchFamily="66" charset="0"/>
              </a:rPr>
              <a:t>Example 1: Finding maximum of a list of numbers</a:t>
            </a:r>
          </a:p>
          <a:p>
            <a:pPr marL="914400" lvl="1" indent="-457200">
              <a:spcBef>
                <a:spcPct val="20000"/>
              </a:spcBef>
              <a:buFont typeface="Wingdings" pitchFamily="2" charset="2"/>
              <a:buChar char="§"/>
              <a:defRPr/>
            </a:pPr>
            <a:r>
              <a:rPr lang="en-US" sz="2000" dirty="0" smtClean="0">
                <a:latin typeface="Comic Sans MS" pitchFamily="66" charset="0"/>
              </a:rPr>
              <a:t>Time complexity is linear: O(n)</a:t>
            </a:r>
          </a:p>
          <a:p>
            <a:pPr marL="457200" indent="-457200">
              <a:spcBef>
                <a:spcPct val="20000"/>
              </a:spcBef>
              <a:buFont typeface="Wingdings" pitchFamily="2" charset="2"/>
              <a:buChar char="q"/>
              <a:defRPr/>
            </a:pPr>
            <a:r>
              <a:rPr lang="en-US" sz="2000" dirty="0" smtClean="0">
                <a:latin typeface="Comic Sans MS" pitchFamily="66" charset="0"/>
              </a:rPr>
              <a:t>Example 2: Sorting a list of numbers</a:t>
            </a:r>
          </a:p>
          <a:p>
            <a:pPr marL="914400" lvl="1" indent="-457200">
              <a:spcBef>
                <a:spcPct val="20000"/>
              </a:spcBef>
              <a:buFont typeface="Wingdings" pitchFamily="2" charset="2"/>
              <a:buChar char="§"/>
              <a:defRPr/>
            </a:pPr>
            <a:r>
              <a:rPr lang="en-US" sz="2000" dirty="0" smtClean="0">
                <a:latin typeface="Comic Sans MS" pitchFamily="66" charset="0"/>
              </a:rPr>
              <a:t>Algorithm (e.g. selection-sort) with doubly-nested loop: O(n</a:t>
            </a:r>
            <a:r>
              <a:rPr lang="en-US" sz="2000" baseline="30000" dirty="0" smtClean="0">
                <a:latin typeface="Comic Sans MS" pitchFamily="66" charset="0"/>
              </a:rPr>
              <a:t>2</a:t>
            </a:r>
            <a:r>
              <a:rPr lang="en-US" sz="2000" dirty="0" smtClean="0">
                <a:latin typeface="Comic Sans MS" pitchFamily="66" charset="0"/>
              </a:rPr>
              <a:t>)</a:t>
            </a:r>
          </a:p>
          <a:p>
            <a:pPr marL="914400" lvl="1" indent="-457200">
              <a:spcBef>
                <a:spcPct val="20000"/>
              </a:spcBef>
              <a:buFont typeface="Wingdings" pitchFamily="2" charset="2"/>
              <a:buChar char="§"/>
              <a:defRPr/>
            </a:pPr>
            <a:r>
              <a:rPr lang="en-US" sz="2000" dirty="0" smtClean="0">
                <a:latin typeface="Comic Sans MS" pitchFamily="66" charset="0"/>
              </a:rPr>
              <a:t>More efficient algorithm (e.g. </a:t>
            </a:r>
            <a:r>
              <a:rPr lang="en-US" sz="2000" dirty="0" err="1" smtClean="0">
                <a:latin typeface="Comic Sans MS" pitchFamily="66" charset="0"/>
              </a:rPr>
              <a:t>quicksort</a:t>
            </a:r>
            <a:r>
              <a:rPr lang="en-US" sz="2000" dirty="0" smtClean="0">
                <a:latin typeface="Comic Sans MS" pitchFamily="66" charset="0"/>
              </a:rPr>
              <a:t>) possible: O(n log n)</a:t>
            </a:r>
          </a:p>
          <a:p>
            <a:pPr marL="457200" indent="-457200">
              <a:spcBef>
                <a:spcPct val="20000"/>
              </a:spcBef>
              <a:buFont typeface="Wingdings" pitchFamily="2" charset="2"/>
              <a:buChar char="q"/>
              <a:defRPr/>
            </a:pPr>
            <a:r>
              <a:rPr lang="en-US" sz="2000" dirty="0" smtClean="0">
                <a:latin typeface="Comic Sans MS" pitchFamily="66" charset="0"/>
              </a:rPr>
              <a:t>Example 3: Expression evaluation: Given an expression  e (with not/or/ and as operations) over Boolean </a:t>
            </a:r>
            <a:r>
              <a:rPr lang="en-US" sz="2000" dirty="0" err="1" smtClean="0">
                <a:latin typeface="Comic Sans MS" pitchFamily="66" charset="0"/>
              </a:rPr>
              <a:t>vars</a:t>
            </a:r>
            <a:r>
              <a:rPr lang="en-US" sz="2000" dirty="0" smtClean="0">
                <a:latin typeface="Comic Sans MS" pitchFamily="66" charset="0"/>
              </a:rPr>
              <a:t>, and an assignment </a:t>
            </a:r>
            <a:r>
              <a:rPr lang="en-US" sz="2000" dirty="0" smtClean="0">
                <a:latin typeface="Symbol" pitchFamily="18" charset="2"/>
              </a:rPr>
              <a:t>r</a:t>
            </a:r>
            <a:r>
              <a:rPr lang="en-US" sz="2000" dirty="0" smtClean="0">
                <a:latin typeface="Comic Sans MS" pitchFamily="66" charset="0"/>
              </a:rPr>
              <a:t> of 0/1 values to </a:t>
            </a:r>
            <a:r>
              <a:rPr lang="en-US" sz="2000" dirty="0" err="1" smtClean="0">
                <a:latin typeface="Comic Sans MS" pitchFamily="66" charset="0"/>
              </a:rPr>
              <a:t>vars</a:t>
            </a:r>
            <a:r>
              <a:rPr lang="en-US" sz="2000" dirty="0" smtClean="0">
                <a:latin typeface="Comic Sans MS" pitchFamily="66" charset="0"/>
              </a:rPr>
              <a:t>, determine whether e is true of false. Linear-time O(n)</a:t>
            </a:r>
          </a:p>
          <a:p>
            <a:pPr marL="457200" indent="-457200">
              <a:spcBef>
                <a:spcPct val="20000"/>
              </a:spcBef>
              <a:buFont typeface="Wingdings" pitchFamily="2" charset="2"/>
              <a:buChar char="q"/>
              <a:defRPr/>
            </a:pPr>
            <a:r>
              <a:rPr lang="en-US" sz="2000" dirty="0" smtClean="0">
                <a:latin typeface="Comic Sans MS" pitchFamily="66" charset="0"/>
              </a:rPr>
              <a:t>Example 4: Boolean </a:t>
            </a:r>
            <a:r>
              <a:rPr lang="en-US" sz="2000" dirty="0" err="1" smtClean="0">
                <a:latin typeface="Comic Sans MS" pitchFamily="66" charset="0"/>
              </a:rPr>
              <a:t>satisfiability</a:t>
            </a:r>
            <a:r>
              <a:rPr lang="en-US" sz="2000" dirty="0" smtClean="0">
                <a:latin typeface="Comic Sans MS" pitchFamily="66" charset="0"/>
              </a:rPr>
              <a:t>: Given an expression e, determine if there exists an assignment </a:t>
            </a:r>
            <a:r>
              <a:rPr lang="en-US" sz="2000" dirty="0" smtClean="0">
                <a:latin typeface="Symbol" pitchFamily="18" charset="2"/>
              </a:rPr>
              <a:t>r</a:t>
            </a:r>
            <a:r>
              <a:rPr lang="en-US" sz="2000" dirty="0" smtClean="0">
                <a:latin typeface="Comic Sans MS" pitchFamily="66" charset="0"/>
              </a:rPr>
              <a:t> to </a:t>
            </a:r>
            <a:r>
              <a:rPr lang="en-US" sz="2000" dirty="0" err="1" smtClean="0">
                <a:latin typeface="Comic Sans MS" pitchFamily="66" charset="0"/>
              </a:rPr>
              <a:t>vars</a:t>
            </a:r>
            <a:r>
              <a:rPr lang="en-US" sz="2000" dirty="0" smtClean="0">
                <a:latin typeface="Comic Sans MS" pitchFamily="66" charset="0"/>
              </a:rPr>
              <a:t> that makes the expression true</a:t>
            </a:r>
          </a:p>
          <a:p>
            <a:pPr marL="914400" lvl="1" indent="-457200">
              <a:spcBef>
                <a:spcPct val="20000"/>
              </a:spcBef>
              <a:buFont typeface="Wingdings" pitchFamily="2" charset="2"/>
              <a:buChar char="§"/>
              <a:defRPr/>
            </a:pPr>
            <a:r>
              <a:rPr lang="en-US" sz="2000" dirty="0" smtClean="0">
                <a:latin typeface="Comic Sans MS" pitchFamily="66" charset="0"/>
              </a:rPr>
              <a:t>Naïve algorithm: Evaluate e on every possible assignment </a:t>
            </a:r>
            <a:r>
              <a:rPr lang="en-US" sz="2000" dirty="0" smtClean="0">
                <a:latin typeface="Symbol" pitchFamily="18" charset="2"/>
              </a:rPr>
              <a:t>r</a:t>
            </a:r>
          </a:p>
          <a:p>
            <a:pPr marL="914400" lvl="1" indent="-457200">
              <a:spcBef>
                <a:spcPct val="20000"/>
              </a:spcBef>
              <a:buFont typeface="Wingdings" pitchFamily="2" charset="2"/>
              <a:buChar char="§"/>
              <a:defRPr/>
            </a:pPr>
            <a:r>
              <a:rPr lang="en-US" sz="2000" dirty="0" smtClean="0">
                <a:latin typeface="Comic Sans MS" pitchFamily="66" charset="0"/>
              </a:rPr>
              <a:t>Exponentially many choices for </a:t>
            </a:r>
            <a:r>
              <a:rPr lang="en-US" sz="2000" dirty="0" smtClean="0">
                <a:latin typeface="Symbol" pitchFamily="18" charset="2"/>
              </a:rPr>
              <a:t>r</a:t>
            </a:r>
            <a:r>
              <a:rPr lang="en-US" sz="2000" dirty="0" smtClean="0">
                <a:latin typeface="Comic Sans MS" pitchFamily="66" charset="0"/>
              </a:rPr>
              <a:t> : Algorithm is O(2</a:t>
            </a:r>
            <a:r>
              <a:rPr lang="en-US" sz="2000" baseline="30000" dirty="0" smtClean="0">
                <a:latin typeface="Comic Sans MS" pitchFamily="66" charset="0"/>
              </a:rPr>
              <a:t>k</a:t>
            </a:r>
            <a:r>
              <a:rPr lang="en-US" sz="2000" dirty="0" smtClean="0">
                <a:latin typeface="Comic Sans MS" pitchFamily="66" charset="0"/>
              </a:rPr>
              <a:t>), k= no. of </a:t>
            </a:r>
            <a:r>
              <a:rPr lang="en-US" sz="2000" dirty="0" err="1" smtClean="0">
                <a:latin typeface="Comic Sans MS" pitchFamily="66" charset="0"/>
              </a:rPr>
              <a:t>vars</a:t>
            </a: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67587"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The Class P</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762000"/>
            <a:ext cx="9067800" cy="54864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Polynomial-time algorithm means an algorithm with time complexity such as O(n), O(n log n), O(n</a:t>
            </a:r>
            <a:r>
              <a:rPr lang="en-US" sz="2000" baseline="30000" dirty="0" smtClean="0">
                <a:latin typeface="Comic Sans MS" pitchFamily="66" charset="0"/>
              </a:rPr>
              <a:t>2</a:t>
            </a:r>
            <a:r>
              <a:rPr lang="en-US" sz="2000" dirty="0" smtClean="0">
                <a:latin typeface="Comic Sans MS" pitchFamily="66" charset="0"/>
              </a:rPr>
              <a:t>), O(n</a:t>
            </a:r>
            <a:r>
              <a:rPr lang="en-US" sz="2000" baseline="30000" dirty="0" smtClean="0">
                <a:latin typeface="Comic Sans MS" pitchFamily="66" charset="0"/>
              </a:rPr>
              <a:t>3</a:t>
            </a:r>
            <a:r>
              <a:rPr lang="en-US" sz="2000" dirty="0" smtClean="0">
                <a:latin typeface="Comic Sans MS" pitchFamily="66" charset="0"/>
              </a:rPr>
              <a:t>), or O(n</a:t>
            </a:r>
            <a:r>
              <a:rPr lang="en-US" sz="2000" baseline="30000" dirty="0" smtClean="0">
                <a:latin typeface="Comic Sans MS" pitchFamily="66" charset="0"/>
              </a:rPr>
              <a:t>c</a:t>
            </a:r>
            <a:r>
              <a:rPr lang="en-US" sz="2000" dirty="0" smtClean="0">
                <a:latin typeface="Comic Sans MS" pitchFamily="66" charset="0"/>
              </a:rPr>
              <a:t>), for constant c</a:t>
            </a:r>
          </a:p>
          <a:p>
            <a:pPr marL="457200" indent="-457200">
              <a:spcBef>
                <a:spcPct val="20000"/>
              </a:spcBef>
              <a:buFont typeface="Wingdings" pitchFamily="2" charset="2"/>
              <a:buChar char="q"/>
              <a:defRPr/>
            </a:pPr>
            <a:r>
              <a:rPr lang="en-US" sz="2000" dirty="0" smtClean="0">
                <a:latin typeface="Comic Sans MS" pitchFamily="66" charset="0"/>
              </a:rPr>
              <a:t>A problem is in P if there is a polynomial-time algorithm to solve it</a:t>
            </a:r>
          </a:p>
          <a:p>
            <a:pPr marL="457200" indent="-457200">
              <a:spcBef>
                <a:spcPct val="20000"/>
              </a:spcBef>
              <a:buFont typeface="Wingdings" pitchFamily="2" charset="2"/>
              <a:buChar char="q"/>
              <a:defRPr/>
            </a:pPr>
            <a:r>
              <a:rPr lang="en-US" sz="2000" dirty="0" smtClean="0">
                <a:latin typeface="Comic Sans MS" pitchFamily="66" charset="0"/>
              </a:rPr>
              <a:t>Examples:</a:t>
            </a:r>
          </a:p>
          <a:p>
            <a:pPr marL="914400" lvl="1" indent="-457200">
              <a:spcBef>
                <a:spcPct val="20000"/>
              </a:spcBef>
              <a:buFont typeface="Wingdings" pitchFamily="2" charset="2"/>
              <a:buChar char="§"/>
              <a:defRPr/>
            </a:pPr>
            <a:r>
              <a:rPr lang="en-US" sz="2000" dirty="0" smtClean="0">
                <a:latin typeface="Comic Sans MS" pitchFamily="66" charset="0"/>
              </a:rPr>
              <a:t>Finding maximum</a:t>
            </a:r>
          </a:p>
          <a:p>
            <a:pPr marL="914400" lvl="1" indent="-457200">
              <a:spcBef>
                <a:spcPct val="20000"/>
              </a:spcBef>
              <a:buFont typeface="Wingdings" pitchFamily="2" charset="2"/>
              <a:buChar char="§"/>
              <a:defRPr/>
            </a:pPr>
            <a:r>
              <a:rPr lang="en-US" sz="2000" dirty="0" smtClean="0">
                <a:latin typeface="Comic Sans MS" pitchFamily="66" charset="0"/>
              </a:rPr>
              <a:t>Sorting</a:t>
            </a:r>
          </a:p>
          <a:p>
            <a:pPr marL="914400" lvl="1" indent="-457200">
              <a:spcBef>
                <a:spcPct val="20000"/>
              </a:spcBef>
              <a:buFont typeface="Wingdings" pitchFamily="2" charset="2"/>
              <a:buChar char="§"/>
              <a:defRPr/>
            </a:pPr>
            <a:r>
              <a:rPr lang="en-US" sz="2000" dirty="0" smtClean="0">
                <a:latin typeface="Comic Sans MS" pitchFamily="66" charset="0"/>
              </a:rPr>
              <a:t>Expression evaluation</a:t>
            </a:r>
          </a:p>
          <a:p>
            <a:pPr marL="914400" lvl="1" indent="-457200">
              <a:spcBef>
                <a:spcPct val="20000"/>
              </a:spcBef>
              <a:buFont typeface="Wingdings" pitchFamily="2" charset="2"/>
              <a:buChar char="§"/>
              <a:defRPr/>
            </a:pPr>
            <a:r>
              <a:rPr lang="en-US" sz="2000" dirty="0" smtClean="0">
                <a:latin typeface="Comic Sans MS" pitchFamily="66" charset="0"/>
              </a:rPr>
              <a:t>Finding shortest path in a graph …</a:t>
            </a:r>
          </a:p>
          <a:p>
            <a:pPr marL="457200" indent="-457200">
              <a:spcBef>
                <a:spcPct val="20000"/>
              </a:spcBef>
              <a:buFont typeface="Wingdings" pitchFamily="2" charset="2"/>
              <a:buChar char="q"/>
              <a:defRPr/>
            </a:pPr>
            <a:r>
              <a:rPr lang="en-US" sz="2000" dirty="0" smtClean="0">
                <a:latin typeface="Comic Sans MS" pitchFamily="66" charset="0"/>
              </a:rPr>
              <a:t>P is the class of “tractable” (i.e. efficiently solvable) problems</a:t>
            </a:r>
          </a:p>
          <a:p>
            <a:pPr marL="914400" lvl="1" indent="-457200">
              <a:spcBef>
                <a:spcPct val="20000"/>
              </a:spcBef>
              <a:buFont typeface="Wingdings" pitchFamily="2" charset="2"/>
              <a:buChar char="§"/>
              <a:defRPr/>
            </a:pPr>
            <a:r>
              <a:rPr lang="en-US" sz="2000" dirty="0" smtClean="0">
                <a:latin typeface="Comic Sans MS" pitchFamily="66" charset="0"/>
              </a:rPr>
              <a:t>Problem can be solved exactly </a:t>
            </a:r>
          </a:p>
          <a:p>
            <a:pPr marL="914400" lvl="1" indent="-457200">
              <a:spcBef>
                <a:spcPct val="20000"/>
              </a:spcBef>
              <a:buFont typeface="Wingdings" pitchFamily="2" charset="2"/>
              <a:buChar char="§"/>
              <a:defRPr/>
            </a:pPr>
            <a:r>
              <a:rPr lang="en-US" sz="2000" dirty="0" smtClean="0">
                <a:latin typeface="Comic Sans MS" pitchFamily="66" charset="0"/>
              </a:rPr>
              <a:t>Solution will scale reasonably well as input size grows</a:t>
            </a:r>
          </a:p>
          <a:p>
            <a:pPr marL="914400" lvl="1" indent="-457200">
              <a:spcBef>
                <a:spcPct val="20000"/>
              </a:spcBef>
              <a:buFont typeface="Wingdings" pitchFamily="2" charset="2"/>
              <a:buChar char="§"/>
              <a:defRPr/>
            </a:pPr>
            <a:r>
              <a:rPr lang="en-US" sz="2000" dirty="0" smtClean="0">
                <a:latin typeface="Comic Sans MS" pitchFamily="66" charset="0"/>
              </a:rPr>
              <a:t>Of course, O(n) is better than O(n</a:t>
            </a:r>
            <a:r>
              <a:rPr lang="en-US" sz="2000" baseline="30000" dirty="0" smtClean="0">
                <a:latin typeface="Comic Sans MS" pitchFamily="66" charset="0"/>
              </a:rPr>
              <a:t>2</a:t>
            </a:r>
            <a:r>
              <a:rPr lang="en-US" sz="2000" dirty="0" smtClean="0">
                <a:latin typeface="Comic Sans MS" pitchFamily="66" charset="0"/>
              </a:rPr>
              <a:t>)</a:t>
            </a: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68611"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NP-Complete Problems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6096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SAT: Given an expression e over Boolean variables, check if there exists an assignment of 0/1 values to </a:t>
            </a:r>
            <a:r>
              <a:rPr lang="en-US" sz="2000" dirty="0" err="1" smtClean="0">
                <a:latin typeface="Comic Sans MS" pitchFamily="66" charset="0"/>
              </a:rPr>
              <a:t>vars</a:t>
            </a:r>
            <a:r>
              <a:rPr lang="en-US" sz="2000" dirty="0" smtClean="0">
                <a:latin typeface="Comic Sans MS" pitchFamily="66" charset="0"/>
              </a:rPr>
              <a:t> that makes e true</a:t>
            </a:r>
          </a:p>
          <a:p>
            <a:pPr marL="914400" lvl="1" indent="-457200">
              <a:spcBef>
                <a:spcPct val="20000"/>
              </a:spcBef>
              <a:buFont typeface="Wingdings" pitchFamily="2" charset="2"/>
              <a:buChar char="§"/>
              <a:defRPr/>
            </a:pPr>
            <a:r>
              <a:rPr lang="en-US" sz="2000" dirty="0" smtClean="0">
                <a:latin typeface="Comic Sans MS" pitchFamily="66" charset="0"/>
              </a:rPr>
              <a:t>No known polynomial-time algorithm</a:t>
            </a:r>
          </a:p>
          <a:p>
            <a:pPr marL="914400" lvl="1" indent="-457200">
              <a:spcBef>
                <a:spcPct val="20000"/>
              </a:spcBef>
              <a:buFont typeface="Wingdings" pitchFamily="2" charset="2"/>
              <a:buChar char="§"/>
              <a:defRPr/>
            </a:pPr>
            <a:r>
              <a:rPr lang="en-US" sz="2000" dirty="0" smtClean="0">
                <a:latin typeface="Comic Sans MS" pitchFamily="66" charset="0"/>
              </a:rPr>
              <a:t>No proof that SAT is not in P</a:t>
            </a:r>
          </a:p>
          <a:p>
            <a:pPr marL="457200" indent="-457200">
              <a:spcBef>
                <a:spcPct val="20000"/>
              </a:spcBef>
              <a:buFont typeface="Wingdings" pitchFamily="2" charset="2"/>
              <a:buChar char="q"/>
              <a:defRPr/>
            </a:pPr>
            <a:r>
              <a:rPr lang="en-US" sz="2000" dirty="0" smtClean="0">
                <a:latin typeface="Comic Sans MS" pitchFamily="66" charset="0"/>
              </a:rPr>
              <a:t>Cook (1972): SAT is NP-complete</a:t>
            </a:r>
          </a:p>
          <a:p>
            <a:pPr marL="457200" indent="-457200">
              <a:spcBef>
                <a:spcPct val="20000"/>
              </a:spcBef>
              <a:buFont typeface="Wingdings" pitchFamily="2" charset="2"/>
              <a:buChar char="q"/>
              <a:defRPr/>
            </a:pPr>
            <a:r>
              <a:rPr lang="en-US" sz="2000" dirty="0" smtClean="0">
                <a:latin typeface="Comic Sans MS" pitchFamily="66" charset="0"/>
              </a:rPr>
              <a:t>Hundreds of problems equivalent to SAT</a:t>
            </a:r>
          </a:p>
          <a:p>
            <a:pPr marL="914400" lvl="1" indent="-457200">
              <a:spcBef>
                <a:spcPct val="20000"/>
              </a:spcBef>
              <a:buFont typeface="Wingdings" pitchFamily="2" charset="2"/>
              <a:buChar char="§"/>
              <a:defRPr/>
            </a:pPr>
            <a:r>
              <a:rPr lang="en-US" sz="2000" dirty="0" smtClean="0">
                <a:latin typeface="Comic Sans MS" pitchFamily="66" charset="0"/>
              </a:rPr>
              <a:t>Hamiltonian Path: Is there a path in a graph from source to destination that visits each vertex exactly once</a:t>
            </a:r>
          </a:p>
          <a:p>
            <a:pPr marL="914400" lvl="1" indent="-457200">
              <a:spcBef>
                <a:spcPct val="20000"/>
              </a:spcBef>
              <a:buFont typeface="Wingdings" pitchFamily="2" charset="2"/>
              <a:buChar char="§"/>
              <a:defRPr/>
            </a:pPr>
            <a:r>
              <a:rPr lang="en-US" sz="2000" dirty="0" smtClean="0">
                <a:latin typeface="Comic Sans MS" pitchFamily="66" charset="0"/>
              </a:rPr>
              <a:t>Max Clique: Given a graph, find largest subset of vertices such that there is an edge between every pair of vertices in this set</a:t>
            </a:r>
          </a:p>
          <a:p>
            <a:pPr marL="457200" indent="-457200">
              <a:spcBef>
                <a:spcPct val="20000"/>
              </a:spcBef>
              <a:buFont typeface="Wingdings" pitchFamily="2" charset="2"/>
              <a:buChar char="q"/>
              <a:defRPr/>
            </a:pPr>
            <a:r>
              <a:rPr lang="en-US" sz="2000" dirty="0" smtClean="0">
                <a:latin typeface="Comic Sans MS" pitchFamily="66" charset="0"/>
              </a:rPr>
              <a:t>Grand Challenge Open Problem : Is P = NP?</a:t>
            </a:r>
          </a:p>
          <a:p>
            <a:pPr marL="914400" lvl="1" indent="-457200">
              <a:spcBef>
                <a:spcPct val="20000"/>
              </a:spcBef>
              <a:buFont typeface="Wingdings" pitchFamily="2" charset="2"/>
              <a:buChar char="§"/>
              <a:defRPr/>
            </a:pPr>
            <a:r>
              <a:rPr lang="en-US" sz="2000" dirty="0" smtClean="0">
                <a:latin typeface="Comic Sans MS" pitchFamily="66" charset="0"/>
              </a:rPr>
              <a:t>If you find a polynomial-time algorithm for SAT, then P=NP, and many other problems will have polynomial-time algorithms</a:t>
            </a:r>
          </a:p>
          <a:p>
            <a:pPr marL="914400" lvl="1" indent="-457200">
              <a:spcBef>
                <a:spcPct val="20000"/>
              </a:spcBef>
              <a:buFont typeface="Wingdings" pitchFamily="2" charset="2"/>
              <a:buChar char="§"/>
              <a:defRPr/>
            </a:pPr>
            <a:r>
              <a:rPr lang="en-US" sz="2000" dirty="0" smtClean="0">
                <a:latin typeface="Comic Sans MS" pitchFamily="66" charset="0"/>
              </a:rPr>
              <a:t>If you prove SAT is not in P, then P != NP, and many other problems then provably don’t have efficient algorithms </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69635"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NP-Completeness Continued</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6858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Known algorithms for SAT are exponential-time in the worst-case, but</a:t>
            </a:r>
          </a:p>
          <a:p>
            <a:pPr marL="914400" lvl="1" indent="-457200">
              <a:spcBef>
                <a:spcPct val="20000"/>
              </a:spcBef>
              <a:buFont typeface="Wingdings" pitchFamily="2" charset="2"/>
              <a:buChar char="§"/>
              <a:defRPr/>
            </a:pPr>
            <a:r>
              <a:rPr lang="en-US" sz="2000" dirty="0" smtClean="0">
                <a:latin typeface="Comic Sans MS" pitchFamily="66" charset="0"/>
              </a:rPr>
              <a:t>Highly efficient implementations, SAT solvers, exist</a:t>
            </a:r>
          </a:p>
          <a:p>
            <a:pPr marL="914400" lvl="1" indent="-457200">
              <a:spcBef>
                <a:spcPct val="20000"/>
              </a:spcBef>
              <a:buFont typeface="Wingdings" pitchFamily="2" charset="2"/>
              <a:buChar char="§"/>
              <a:defRPr/>
            </a:pPr>
            <a:r>
              <a:rPr lang="en-US" sz="2000" dirty="0" smtClean="0">
                <a:latin typeface="Comic Sans MS" pitchFamily="66" charset="0"/>
              </a:rPr>
              <a:t>Can handle thousands of variables</a:t>
            </a:r>
          </a:p>
          <a:p>
            <a:pPr marL="914400" lvl="1" indent="-457200">
              <a:spcBef>
                <a:spcPct val="20000"/>
              </a:spcBef>
              <a:buFont typeface="Wingdings" pitchFamily="2" charset="2"/>
              <a:buChar char="§"/>
              <a:defRPr/>
            </a:pPr>
            <a:r>
              <a:rPr lang="en-US" sz="2000" dirty="0" smtClean="0">
                <a:latin typeface="Comic Sans MS" pitchFamily="66" charset="0"/>
              </a:rPr>
              <a:t>Many practical problems solved by encoding into SAT</a:t>
            </a:r>
          </a:p>
          <a:p>
            <a:pPr marL="457200" indent="-457200">
              <a:spcBef>
                <a:spcPct val="20000"/>
              </a:spcBef>
              <a:buFont typeface="Wingdings" pitchFamily="2" charset="2"/>
              <a:buChar char="q"/>
              <a:defRPr/>
            </a:pPr>
            <a:r>
              <a:rPr lang="en-US" sz="2000" dirty="0" smtClean="0">
                <a:latin typeface="Comic Sans MS" pitchFamily="66" charset="0"/>
              </a:rPr>
              <a:t>Key feature of NP problems such as SAT: suffices to find one satisfying assignment</a:t>
            </a:r>
          </a:p>
          <a:p>
            <a:pPr marL="457200" indent="-457200">
              <a:spcBef>
                <a:spcPct val="20000"/>
              </a:spcBef>
              <a:buFont typeface="Wingdings" pitchFamily="2" charset="2"/>
              <a:buChar char="q"/>
              <a:defRPr/>
            </a:pPr>
            <a:r>
              <a:rPr lang="en-US" sz="2000" dirty="0" smtClean="0">
                <a:latin typeface="Comic Sans MS" pitchFamily="66" charset="0"/>
              </a:rPr>
              <a:t>This does not hold for all intractable problems</a:t>
            </a:r>
          </a:p>
          <a:p>
            <a:pPr marL="914400" lvl="1" indent="-457200">
              <a:spcBef>
                <a:spcPct val="20000"/>
              </a:spcBef>
              <a:buFont typeface="Wingdings" pitchFamily="2" charset="2"/>
              <a:buChar char="§"/>
              <a:defRPr/>
            </a:pPr>
            <a:r>
              <a:rPr lang="en-US" sz="2000" dirty="0" smtClean="0">
                <a:latin typeface="Comic Sans MS" pitchFamily="66" charset="0"/>
              </a:rPr>
              <a:t>Validity: Given an expression e, is it the case that e evaluates to true no matter which assignment </a:t>
            </a:r>
            <a:r>
              <a:rPr lang="en-US" sz="2000" dirty="0" smtClean="0">
                <a:latin typeface="Symbol" pitchFamily="18" charset="2"/>
              </a:rPr>
              <a:t>r</a:t>
            </a:r>
            <a:r>
              <a:rPr lang="en-US" sz="2000" dirty="0" smtClean="0">
                <a:latin typeface="Comic Sans MS" pitchFamily="66" charset="0"/>
              </a:rPr>
              <a:t> of 0/1s we pick for variables</a:t>
            </a:r>
          </a:p>
          <a:p>
            <a:pPr marL="457200" indent="-457200">
              <a:spcBef>
                <a:spcPct val="20000"/>
              </a:spcBef>
              <a:buFont typeface="Wingdings" pitchFamily="2" charset="2"/>
              <a:buChar char="q"/>
              <a:defRPr/>
            </a:pPr>
            <a:r>
              <a:rPr lang="en-US" sz="2000" dirty="0" smtClean="0">
                <a:latin typeface="Comic Sans MS" pitchFamily="66" charset="0"/>
              </a:rPr>
              <a:t>Many complexity classes beyond NP: </a:t>
            </a:r>
            <a:r>
              <a:rPr lang="en-US" sz="2000" dirty="0" err="1" smtClean="0">
                <a:latin typeface="Comic Sans MS" pitchFamily="66" charset="0"/>
              </a:rPr>
              <a:t>coNP</a:t>
            </a:r>
            <a:r>
              <a:rPr lang="en-US" sz="2000" dirty="0" smtClean="0">
                <a:latin typeface="Comic Sans MS" pitchFamily="66" charset="0"/>
              </a:rPr>
              <a:t>, PSPACE, </a:t>
            </a:r>
            <a:r>
              <a:rPr lang="en-US" sz="2000" dirty="0" err="1" smtClean="0">
                <a:latin typeface="Comic Sans MS" pitchFamily="66" charset="0"/>
              </a:rPr>
              <a:t>Exptime</a:t>
            </a:r>
            <a:r>
              <a:rPr lang="en-US" sz="2000" dirty="0" smtClean="0">
                <a:latin typeface="Comic Sans MS" pitchFamily="66" charset="0"/>
              </a:rPr>
              <a:t>, …</a:t>
            </a:r>
          </a:p>
          <a:p>
            <a:pPr marL="914400" lvl="1" indent="-457200">
              <a:spcBef>
                <a:spcPct val="20000"/>
              </a:spcBef>
              <a:buFont typeface="Wingdings" pitchFamily="2" charset="2"/>
              <a:buChar char="§"/>
              <a:defRPr/>
            </a:pPr>
            <a:r>
              <a:rPr lang="en-US" sz="2000" dirty="0" smtClean="0">
                <a:latin typeface="Comic Sans MS" pitchFamily="66" charset="0"/>
              </a:rPr>
              <a:t>Problems may require exponential-time (or more) to solve</a:t>
            </a:r>
          </a:p>
          <a:p>
            <a:pPr marL="914400" lvl="1" indent="-457200">
              <a:spcBef>
                <a:spcPct val="20000"/>
              </a:spcBef>
              <a:buFont typeface="Wingdings" pitchFamily="2" charset="2"/>
              <a:buChar char="§"/>
              <a:defRPr/>
            </a:pPr>
            <a:r>
              <a:rPr lang="en-US" sz="2000" dirty="0" smtClean="0">
                <a:latin typeface="Comic Sans MS" pitchFamily="66" charset="0"/>
              </a:rPr>
              <a:t>Not all exponential-time problems are equal…</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70659"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(Un)Decidability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6858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Some problems cannot be solved by a computer at all!</a:t>
            </a:r>
          </a:p>
          <a:p>
            <a:pPr marL="457200" indent="-457200">
              <a:spcBef>
                <a:spcPct val="20000"/>
              </a:spcBef>
              <a:buFont typeface="Wingdings" pitchFamily="2" charset="2"/>
              <a:buChar char="q"/>
              <a:defRPr/>
            </a:pPr>
            <a:r>
              <a:rPr lang="en-US" sz="2000" dirty="0" smtClean="0">
                <a:latin typeface="Comic Sans MS" pitchFamily="66" charset="0"/>
              </a:rPr>
              <a:t>Fundamental Theorem of CS: Alan Turing (1936):</a:t>
            </a:r>
          </a:p>
          <a:p>
            <a:pPr marL="914400" lvl="1" indent="-457200">
              <a:spcBef>
                <a:spcPct val="20000"/>
              </a:spcBef>
              <a:buFont typeface="Wingdings" pitchFamily="2" charset="2"/>
              <a:buChar char="§"/>
              <a:defRPr/>
            </a:pPr>
            <a:r>
              <a:rPr lang="en-US" sz="2000" dirty="0" smtClean="0">
                <a:latin typeface="Comic Sans MS" pitchFamily="66" charset="0"/>
              </a:rPr>
              <a:t>Halting problem for Turing machines is </a:t>
            </a:r>
            <a:r>
              <a:rPr lang="en-US" sz="2000" dirty="0" err="1" smtClean="0">
                <a:latin typeface="Comic Sans MS" pitchFamily="66" charset="0"/>
              </a:rPr>
              <a:t>undecidable</a:t>
            </a:r>
            <a:r>
              <a:rPr lang="en-US" sz="2000" dirty="0" smtClean="0">
                <a:latin typeface="Comic Sans MS" pitchFamily="66" charset="0"/>
              </a:rPr>
              <a:t>.</a:t>
            </a:r>
          </a:p>
          <a:p>
            <a:pPr marL="914400" lvl="1" indent="-457200">
              <a:spcBef>
                <a:spcPct val="20000"/>
              </a:spcBef>
              <a:buFont typeface="Wingdings" pitchFamily="2" charset="2"/>
              <a:buChar char="§"/>
              <a:defRPr/>
            </a:pPr>
            <a:r>
              <a:rPr lang="en-US" sz="2000" dirty="0" smtClean="0">
                <a:latin typeface="Comic Sans MS" pitchFamily="66" charset="0"/>
              </a:rPr>
              <a:t>There does not exist a program that takes as its input another program C and input x, and determines if C terminates on input x</a:t>
            </a:r>
          </a:p>
          <a:p>
            <a:pPr marL="457200" indent="-457200">
              <a:spcBef>
                <a:spcPct val="20000"/>
              </a:spcBef>
              <a:buFont typeface="Wingdings" pitchFamily="2" charset="2"/>
              <a:buChar char="q"/>
              <a:defRPr/>
            </a:pPr>
            <a:r>
              <a:rPr lang="en-US" sz="2000" dirty="0" smtClean="0">
                <a:latin typeface="Comic Sans MS" pitchFamily="66" charset="0"/>
              </a:rPr>
              <a:t>Intuition: If a program could analyze other programs exactly, then it can analyze itself, and this suffices to set up a logical contradiction!</a:t>
            </a:r>
          </a:p>
          <a:p>
            <a:pPr marL="457200" indent="-457200">
              <a:spcBef>
                <a:spcPct val="20000"/>
              </a:spcBef>
              <a:buFont typeface="Wingdings" pitchFamily="2" charset="2"/>
              <a:buChar char="q"/>
              <a:defRPr/>
            </a:pPr>
            <a:r>
              <a:rPr lang="en-US" sz="2000" dirty="0" smtClean="0">
                <a:latin typeface="Comic Sans MS" pitchFamily="66" charset="0"/>
              </a:rPr>
              <a:t>A </a:t>
            </a:r>
            <a:r>
              <a:rPr lang="en-US" sz="2000" dirty="0" smtClean="0">
                <a:latin typeface="Comic Sans MS" pitchFamily="66" charset="0"/>
              </a:rPr>
              <a:t>surprisingly </a:t>
            </a:r>
            <a:r>
              <a:rPr lang="en-US" sz="2000" dirty="0" err="1" smtClean="0">
                <a:latin typeface="Comic Sans MS" pitchFamily="66" charset="0"/>
              </a:rPr>
              <a:t>undecidable</a:t>
            </a:r>
            <a:r>
              <a:rPr lang="en-US" sz="2000" dirty="0" smtClean="0">
                <a:latin typeface="Comic Sans MS" pitchFamily="66" charset="0"/>
              </a:rPr>
              <a:t> problem: Does a given a polynomial (e.g. x</a:t>
            </a:r>
            <a:r>
              <a:rPr lang="en-US" sz="2000" baseline="30000" dirty="0" smtClean="0">
                <a:latin typeface="Comic Sans MS" pitchFamily="66" charset="0"/>
              </a:rPr>
              <a:t>3</a:t>
            </a:r>
            <a:r>
              <a:rPr lang="en-US" sz="2000" dirty="0" smtClean="0">
                <a:latin typeface="Comic Sans MS" pitchFamily="66" charset="0"/>
              </a:rPr>
              <a:t>+2xy</a:t>
            </a:r>
            <a:r>
              <a:rPr lang="en-US" sz="2000" baseline="30000" dirty="0" smtClean="0">
                <a:latin typeface="Comic Sans MS" pitchFamily="66" charset="0"/>
              </a:rPr>
              <a:t>2</a:t>
            </a:r>
            <a:r>
              <a:rPr lang="en-US" sz="2000" dirty="0" smtClean="0">
                <a:latin typeface="Comic Sans MS" pitchFamily="66" charset="0"/>
              </a:rPr>
              <a:t>-15xy +156) have integer roots?</a:t>
            </a:r>
          </a:p>
          <a:p>
            <a:pPr marL="457200" indent="-457200">
              <a:spcBef>
                <a:spcPct val="20000"/>
              </a:spcBef>
              <a:buFont typeface="Wingdings" pitchFamily="2" charset="2"/>
              <a:buChar char="q"/>
              <a:defRPr/>
            </a:pPr>
            <a:r>
              <a:rPr lang="en-US" sz="2000" dirty="0" smtClean="0">
                <a:latin typeface="Comic Sans MS" pitchFamily="66" charset="0"/>
              </a:rPr>
              <a:t>Decidable Problems: There exists a program (or Turing machine) that solves the problem correctly (gives the right answer and stops)</a:t>
            </a:r>
          </a:p>
          <a:p>
            <a:pPr marL="914400" lvl="1" indent="-457200">
              <a:spcBef>
                <a:spcPct val="20000"/>
              </a:spcBef>
              <a:buFont typeface="Wingdings" pitchFamily="2" charset="2"/>
              <a:buChar char="§"/>
              <a:defRPr/>
            </a:pPr>
            <a:r>
              <a:rPr lang="en-US" sz="2000" dirty="0" smtClean="0">
                <a:latin typeface="Comic Sans MS" pitchFamily="66" charset="0"/>
              </a:rPr>
              <a:t>Includes problems in P as well as intractable classes such as NP, </a:t>
            </a:r>
            <a:r>
              <a:rPr lang="en-US" sz="2000" dirty="0" err="1" smtClean="0">
                <a:latin typeface="Comic Sans MS" pitchFamily="66" charset="0"/>
              </a:rPr>
              <a:t>Exptime</a:t>
            </a:r>
            <a:r>
              <a:rPr lang="en-US" sz="2000" dirty="0" smtClean="0">
                <a:latin typeface="Comic Sans MS" pitchFamily="66" charset="0"/>
              </a:rPr>
              <a:t>, etc.</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71683"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Back To Invariant Verification Problem</a:t>
            </a:r>
            <a:endParaRPr lang="en-US" sz="2800" dirty="0">
              <a:solidFill>
                <a:srgbClr val="C00000"/>
              </a:solidFill>
              <a:latin typeface="Comic Sans MS" pitchFamily="66" charset="0"/>
              <a:cs typeface="Times New Roman" pitchFamily="18" charset="0"/>
            </a:endParaRPr>
          </a:p>
        </p:txBody>
      </p:sp>
      <p:sp>
        <p:nvSpPr>
          <p:cNvPr id="8" name="Rectangle 4"/>
          <p:cNvSpPr>
            <a:spLocks noChangeArrowheads="1"/>
          </p:cNvSpPr>
          <p:nvPr/>
        </p:nvSpPr>
        <p:spPr bwMode="auto">
          <a:xfrm>
            <a:off x="36576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819400" y="20574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819400" y="25908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553200" y="2057400"/>
            <a:ext cx="838200" cy="0"/>
          </a:xfrm>
          <a:prstGeom prst="line">
            <a:avLst/>
          </a:prstGeom>
          <a:noFill/>
          <a:ln w="31750">
            <a:solidFill>
              <a:srgbClr val="00B050"/>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5532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304800" y="1828800"/>
            <a:ext cx="2591993" cy="461665"/>
          </a:xfrm>
          <a:prstGeom prst="rect">
            <a:avLst/>
          </a:prstGeom>
          <a:noFill/>
          <a:ln w="12700">
            <a:noFill/>
            <a:miter lim="800000"/>
            <a:headEnd/>
            <a:tailEnd/>
          </a:ln>
        </p:spPr>
        <p:txBody>
          <a:bodyPr wrap="none" anchor="ctr">
            <a:spAutoFit/>
          </a:bodyPr>
          <a:lstStyle/>
          <a:p>
            <a:pPr algn="ctr" eaLnBrk="0" hangingPunct="0"/>
            <a:r>
              <a:rPr lang="en-US" sz="2400" dirty="0" smtClean="0"/>
              <a:t>Transition System T</a:t>
            </a:r>
            <a:endParaRPr lang="en-US" sz="2400" dirty="0"/>
          </a:p>
        </p:txBody>
      </p:sp>
      <p:sp>
        <p:nvSpPr>
          <p:cNvPr id="14" name="Text Box 10"/>
          <p:cNvSpPr txBox="1">
            <a:spLocks noChangeArrowheads="1"/>
          </p:cNvSpPr>
          <p:nvPr/>
        </p:nvSpPr>
        <p:spPr bwMode="auto">
          <a:xfrm>
            <a:off x="1163095" y="2362200"/>
            <a:ext cx="1527854" cy="461665"/>
          </a:xfrm>
          <a:prstGeom prst="rect">
            <a:avLst/>
          </a:prstGeom>
          <a:noFill/>
          <a:ln w="12700">
            <a:noFill/>
            <a:miter lim="800000"/>
            <a:headEnd/>
            <a:tailEnd/>
          </a:ln>
        </p:spPr>
        <p:txBody>
          <a:bodyPr wrap="none" anchor="ctr">
            <a:spAutoFit/>
          </a:bodyPr>
          <a:lstStyle/>
          <a:p>
            <a:pPr algn="ctr" eaLnBrk="0" hangingPunct="0"/>
            <a:r>
              <a:rPr lang="en-US" sz="2400" dirty="0" smtClean="0"/>
              <a:t>Property </a:t>
            </a:r>
            <a:r>
              <a:rPr lang="en-US" sz="2400" dirty="0" smtClean="0">
                <a:latin typeface="Symbol" pitchFamily="18" charset="2"/>
              </a:rPr>
              <a:t>j</a:t>
            </a:r>
            <a:endParaRPr lang="en-US" sz="2400" dirty="0">
              <a:latin typeface="Symbol" pitchFamily="18" charset="2"/>
            </a:endParaRPr>
          </a:p>
        </p:txBody>
      </p:sp>
      <p:sp>
        <p:nvSpPr>
          <p:cNvPr id="15" name="Text Box 11"/>
          <p:cNvSpPr txBox="1">
            <a:spLocks noChangeArrowheads="1"/>
          </p:cNvSpPr>
          <p:nvPr/>
        </p:nvSpPr>
        <p:spPr bwMode="auto">
          <a:xfrm>
            <a:off x="7467600" y="1752600"/>
            <a:ext cx="594457" cy="461665"/>
          </a:xfrm>
          <a:prstGeom prst="rect">
            <a:avLst/>
          </a:prstGeom>
          <a:noFill/>
          <a:ln w="12700">
            <a:noFill/>
            <a:miter lim="800000"/>
            <a:headEnd/>
            <a:tailEnd/>
          </a:ln>
        </p:spPr>
        <p:txBody>
          <a:bodyPr wrap="none" anchor="ctr">
            <a:spAutoFit/>
          </a:bodyPr>
          <a:lstStyle/>
          <a:p>
            <a:pPr algn="ctr" eaLnBrk="0" hangingPunct="0"/>
            <a:r>
              <a:rPr lang="en-US" sz="2400" dirty="0" smtClean="0">
                <a:solidFill>
                  <a:srgbClr val="00B050"/>
                </a:solidFill>
              </a:rPr>
              <a:t>yes</a:t>
            </a:r>
            <a:endParaRPr lang="en-US" sz="2400" dirty="0">
              <a:solidFill>
                <a:srgbClr val="00B050"/>
              </a:solidFill>
            </a:endParaRPr>
          </a:p>
        </p:txBody>
      </p:sp>
      <p:sp>
        <p:nvSpPr>
          <p:cNvPr id="16" name="Text Box 12"/>
          <p:cNvSpPr txBox="1">
            <a:spLocks noChangeArrowheads="1"/>
          </p:cNvSpPr>
          <p:nvPr/>
        </p:nvSpPr>
        <p:spPr bwMode="auto">
          <a:xfrm>
            <a:off x="7543800" y="2286000"/>
            <a:ext cx="1162050" cy="457200"/>
          </a:xfrm>
          <a:prstGeom prst="rect">
            <a:avLst/>
          </a:prstGeom>
          <a:noFill/>
          <a:ln w="12700">
            <a:noFill/>
            <a:miter lim="800000"/>
            <a:headEnd/>
            <a:tailEnd/>
          </a:ln>
        </p:spPr>
        <p:txBody>
          <a:bodyPr wrap="none" anchor="ctr">
            <a:spAutoFit/>
          </a:bodyPr>
          <a:lstStyle/>
          <a:p>
            <a:pPr algn="ctr" eaLnBrk="0" hangingPunct="0"/>
            <a:r>
              <a:rPr lang="en-US" sz="2400" dirty="0">
                <a:solidFill>
                  <a:srgbClr val="CC0000"/>
                </a:solidFill>
              </a:rPr>
              <a:t>no/bug</a:t>
            </a:r>
          </a:p>
        </p:txBody>
      </p:sp>
      <p:sp>
        <p:nvSpPr>
          <p:cNvPr id="17" name="Rectangle 3"/>
          <p:cNvSpPr txBox="1">
            <a:spLocks noChangeArrowheads="1"/>
          </p:cNvSpPr>
          <p:nvPr/>
        </p:nvSpPr>
        <p:spPr>
          <a:xfrm>
            <a:off x="35052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smtClean="0">
                <a:solidFill>
                  <a:schemeClr val="hlink"/>
                </a:solidFill>
              </a:rPr>
              <a:t>Verifier</a:t>
            </a:r>
          </a:p>
          <a:p>
            <a:r>
              <a:rPr lang="en-US" sz="2000" dirty="0" smtClean="0">
                <a:solidFill>
                  <a:schemeClr val="hlink"/>
                </a:solidFill>
              </a:rPr>
              <a:t>Is </a:t>
            </a:r>
            <a:r>
              <a:rPr lang="en-US" sz="2000" dirty="0" smtClean="0">
                <a:solidFill>
                  <a:schemeClr val="hlink"/>
                </a:solidFill>
                <a:latin typeface="Symbol" pitchFamily="18" charset="2"/>
              </a:rPr>
              <a:t>j</a:t>
            </a:r>
            <a:r>
              <a:rPr lang="en-US" sz="2000" dirty="0" smtClean="0">
                <a:solidFill>
                  <a:schemeClr val="hlink"/>
                </a:solidFill>
              </a:rPr>
              <a:t> an invariant of T?</a:t>
            </a:r>
          </a:p>
        </p:txBody>
      </p:sp>
      <p:sp>
        <p:nvSpPr>
          <p:cNvPr id="28" name="Rectangle 15"/>
          <p:cNvSpPr txBox="1">
            <a:spLocks noChangeArrowheads="1"/>
          </p:cNvSpPr>
          <p:nvPr/>
        </p:nvSpPr>
        <p:spPr>
          <a:xfrm>
            <a:off x="381000" y="4191000"/>
            <a:ext cx="8763000" cy="160020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smtClean="0">
                <a:solidFill>
                  <a:srgbClr val="C00000"/>
                </a:solidFill>
                <a:latin typeface="Comic Sans MS" pitchFamily="66" charset="0"/>
                <a:ea typeface="Gulim"/>
                <a:cs typeface="Gulim"/>
              </a:rPr>
              <a:t>Theorem: Invariant verification problem is </a:t>
            </a:r>
            <a:r>
              <a:rPr lang="en-US" altLang="ko-KR" sz="2000" dirty="0" err="1" smtClean="0">
                <a:solidFill>
                  <a:srgbClr val="C00000"/>
                </a:solidFill>
                <a:latin typeface="Comic Sans MS" pitchFamily="66" charset="0"/>
                <a:ea typeface="Gulim"/>
                <a:cs typeface="Gulim"/>
              </a:rPr>
              <a:t>undecidable</a:t>
            </a:r>
            <a:r>
              <a:rPr lang="en-US" altLang="ko-KR" sz="2000" dirty="0" smtClean="0">
                <a:solidFill>
                  <a:srgbClr val="C00000"/>
                </a:solidFill>
                <a:latin typeface="Comic Sans MS" pitchFamily="66" charset="0"/>
                <a:ea typeface="Gulim"/>
                <a:cs typeface="Gulim"/>
              </a:rPr>
              <a:t>.</a:t>
            </a:r>
          </a:p>
          <a:p>
            <a:pPr>
              <a:lnSpc>
                <a:spcPct val="80000"/>
              </a:lnSpc>
              <a:spcBef>
                <a:spcPct val="35000"/>
              </a:spcBef>
              <a:buFont typeface="Wingdings" pitchFamily="2" charset="2"/>
              <a:buNone/>
            </a:pPr>
            <a:r>
              <a:rPr lang="en-US" altLang="ko-KR" sz="2000" dirty="0" smtClean="0">
                <a:solidFill>
                  <a:srgbClr val="000099"/>
                </a:solidFill>
                <a:latin typeface="Comic Sans MS" pitchFamily="66" charset="0"/>
                <a:ea typeface="Gulim"/>
                <a:cs typeface="Gulim"/>
              </a:rPr>
              <a:t>	If some state variables in T are of type </a:t>
            </a:r>
            <a:r>
              <a:rPr lang="en-US" altLang="ko-KR" sz="2000" dirty="0" err="1" smtClean="0">
                <a:solidFill>
                  <a:srgbClr val="000099"/>
                </a:solidFill>
                <a:latin typeface="Comic Sans MS" pitchFamily="66" charset="0"/>
                <a:ea typeface="Gulim"/>
                <a:cs typeface="Gulim"/>
              </a:rPr>
              <a:t>int</a:t>
            </a:r>
            <a:r>
              <a:rPr lang="en-US" altLang="ko-KR" sz="2000" dirty="0" smtClean="0">
                <a:solidFill>
                  <a:srgbClr val="000099"/>
                </a:solidFill>
                <a:latin typeface="Comic Sans MS" pitchFamily="66" charset="0"/>
                <a:ea typeface="Gulim"/>
                <a:cs typeface="Gulim"/>
              </a:rPr>
              <a:t>, then T can correspond to an arbitrary program (or Turing machine).</a:t>
            </a:r>
          </a:p>
          <a:p>
            <a:pPr>
              <a:lnSpc>
                <a:spcPct val="80000"/>
              </a:lnSpc>
              <a:spcBef>
                <a:spcPct val="35000"/>
              </a:spcBef>
              <a:buFont typeface="Wingdings" pitchFamily="2" charset="2"/>
              <a:buNone/>
            </a:pPr>
            <a:r>
              <a:rPr lang="en-US" altLang="ko-KR" sz="2000" dirty="0" smtClean="0">
                <a:solidFill>
                  <a:srgbClr val="000099"/>
                </a:solidFill>
                <a:latin typeface="Comic Sans MS" pitchFamily="66" charset="0"/>
                <a:ea typeface="Gulim"/>
                <a:cs typeface="Gulim"/>
              </a:rPr>
              <a:t>	Intuition: there is no a priori bound on number of reachable states in such case, so examining all reachable states is not possible</a:t>
            </a:r>
          </a:p>
        </p:txBody>
      </p:sp>
      <p:grpSp>
        <p:nvGrpSpPr>
          <p:cNvPr id="18" name="Group 17"/>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4" name="Object 2"/>
            <p:cNvGraphicFramePr>
              <a:graphicFrameLocks noChangeAspect="1"/>
            </p:cNvGraphicFramePr>
            <p:nvPr/>
          </p:nvGraphicFramePr>
          <p:xfrm>
            <a:off x="8653463" y="6163469"/>
            <a:ext cx="490537" cy="673100"/>
          </p:xfrm>
          <a:graphic>
            <a:graphicData uri="http://schemas.openxmlformats.org/presentationml/2006/ole">
              <p:oleObj spid="_x0000_s72707" name="Acrobat Document" r:id="rId4" imgW="4790808" imgH="6162472" progId="AcroExch.Document.7">
                <p:embed/>
              </p:oleObj>
            </a:graphicData>
          </a:graphic>
        </p:graphicFrame>
      </p:grpSp>
    </p:spTree>
    <p:extLst>
      <p:ext uri="{BB962C8B-B14F-4D97-AF65-F5344CB8AC3E}">
        <p14:creationId xmlns="" xmlns:p14="http://schemas.microsoft.com/office/powerpoint/2010/main" val="243092455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Finite-State Invariant Verification Problem</a:t>
            </a:r>
            <a:endParaRPr lang="en-US" sz="2800" dirty="0">
              <a:solidFill>
                <a:srgbClr val="C00000"/>
              </a:solidFill>
              <a:latin typeface="Comic Sans MS" pitchFamily="66" charset="0"/>
              <a:cs typeface="Times New Roman" pitchFamily="18" charset="0"/>
            </a:endParaRPr>
          </a:p>
        </p:txBody>
      </p:sp>
      <p:sp>
        <p:nvSpPr>
          <p:cNvPr id="8" name="Rectangle 4"/>
          <p:cNvSpPr>
            <a:spLocks noChangeArrowheads="1"/>
          </p:cNvSpPr>
          <p:nvPr/>
        </p:nvSpPr>
        <p:spPr bwMode="auto">
          <a:xfrm>
            <a:off x="36576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819400" y="20574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819400" y="2590800"/>
            <a:ext cx="838200" cy="0"/>
          </a:xfrm>
          <a:prstGeom prst="line">
            <a:avLst/>
          </a:prstGeom>
          <a:noFill/>
          <a:ln w="31750">
            <a:solidFill>
              <a:schemeClr val="tx1"/>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553200" y="2057400"/>
            <a:ext cx="838200" cy="0"/>
          </a:xfrm>
          <a:prstGeom prst="line">
            <a:avLst/>
          </a:prstGeom>
          <a:noFill/>
          <a:ln w="31750">
            <a:solidFill>
              <a:srgbClr val="00B050"/>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5532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304800" y="1447800"/>
            <a:ext cx="2591992" cy="830997"/>
          </a:xfrm>
          <a:prstGeom prst="rect">
            <a:avLst/>
          </a:prstGeom>
          <a:noFill/>
          <a:ln w="12700">
            <a:noFill/>
            <a:miter lim="800000"/>
            <a:headEnd/>
            <a:tailEnd/>
          </a:ln>
        </p:spPr>
        <p:txBody>
          <a:bodyPr wrap="none" anchor="ctr">
            <a:spAutoFit/>
          </a:bodyPr>
          <a:lstStyle/>
          <a:p>
            <a:pPr algn="ctr" eaLnBrk="0" hangingPunct="0"/>
            <a:r>
              <a:rPr lang="en-US" sz="2400" dirty="0" smtClean="0"/>
              <a:t>Finite-state</a:t>
            </a:r>
          </a:p>
          <a:p>
            <a:pPr algn="ctr" eaLnBrk="0" hangingPunct="0"/>
            <a:r>
              <a:rPr lang="en-US" sz="2400" dirty="0" smtClean="0"/>
              <a:t>Transition System T</a:t>
            </a:r>
            <a:endParaRPr lang="en-US" sz="2400" dirty="0"/>
          </a:p>
        </p:txBody>
      </p:sp>
      <p:sp>
        <p:nvSpPr>
          <p:cNvPr id="14" name="Text Box 10"/>
          <p:cNvSpPr txBox="1">
            <a:spLocks noChangeArrowheads="1"/>
          </p:cNvSpPr>
          <p:nvPr/>
        </p:nvSpPr>
        <p:spPr bwMode="auto">
          <a:xfrm>
            <a:off x="1163095" y="2362200"/>
            <a:ext cx="1527854" cy="461665"/>
          </a:xfrm>
          <a:prstGeom prst="rect">
            <a:avLst/>
          </a:prstGeom>
          <a:noFill/>
          <a:ln w="12700">
            <a:noFill/>
            <a:miter lim="800000"/>
            <a:headEnd/>
            <a:tailEnd/>
          </a:ln>
        </p:spPr>
        <p:txBody>
          <a:bodyPr wrap="none" anchor="ctr">
            <a:spAutoFit/>
          </a:bodyPr>
          <a:lstStyle/>
          <a:p>
            <a:pPr algn="ctr" eaLnBrk="0" hangingPunct="0"/>
            <a:r>
              <a:rPr lang="en-US" sz="2400" dirty="0" smtClean="0"/>
              <a:t>Property </a:t>
            </a:r>
            <a:r>
              <a:rPr lang="en-US" sz="2400" dirty="0" smtClean="0">
                <a:latin typeface="Symbol" pitchFamily="18" charset="2"/>
              </a:rPr>
              <a:t>j</a:t>
            </a:r>
            <a:endParaRPr lang="en-US" sz="2400" dirty="0">
              <a:latin typeface="Symbol" pitchFamily="18" charset="2"/>
            </a:endParaRPr>
          </a:p>
        </p:txBody>
      </p:sp>
      <p:sp>
        <p:nvSpPr>
          <p:cNvPr id="15" name="Text Box 11"/>
          <p:cNvSpPr txBox="1">
            <a:spLocks noChangeArrowheads="1"/>
          </p:cNvSpPr>
          <p:nvPr/>
        </p:nvSpPr>
        <p:spPr bwMode="auto">
          <a:xfrm>
            <a:off x="7467600" y="1752600"/>
            <a:ext cx="594457" cy="461665"/>
          </a:xfrm>
          <a:prstGeom prst="rect">
            <a:avLst/>
          </a:prstGeom>
          <a:noFill/>
          <a:ln w="12700">
            <a:noFill/>
            <a:miter lim="800000"/>
            <a:headEnd/>
            <a:tailEnd/>
          </a:ln>
        </p:spPr>
        <p:txBody>
          <a:bodyPr wrap="none" anchor="ctr">
            <a:spAutoFit/>
          </a:bodyPr>
          <a:lstStyle/>
          <a:p>
            <a:pPr algn="ctr" eaLnBrk="0" hangingPunct="0"/>
            <a:r>
              <a:rPr lang="en-US" sz="2400" dirty="0" smtClean="0">
                <a:solidFill>
                  <a:srgbClr val="00B050"/>
                </a:solidFill>
              </a:rPr>
              <a:t>yes</a:t>
            </a:r>
            <a:endParaRPr lang="en-US" sz="2400" dirty="0">
              <a:solidFill>
                <a:srgbClr val="00B050"/>
              </a:solidFill>
            </a:endParaRPr>
          </a:p>
        </p:txBody>
      </p:sp>
      <p:sp>
        <p:nvSpPr>
          <p:cNvPr id="16" name="Text Box 12"/>
          <p:cNvSpPr txBox="1">
            <a:spLocks noChangeArrowheads="1"/>
          </p:cNvSpPr>
          <p:nvPr/>
        </p:nvSpPr>
        <p:spPr bwMode="auto">
          <a:xfrm>
            <a:off x="7543800" y="2286000"/>
            <a:ext cx="1162050" cy="457200"/>
          </a:xfrm>
          <a:prstGeom prst="rect">
            <a:avLst/>
          </a:prstGeom>
          <a:noFill/>
          <a:ln w="12700">
            <a:noFill/>
            <a:miter lim="800000"/>
            <a:headEnd/>
            <a:tailEnd/>
          </a:ln>
        </p:spPr>
        <p:txBody>
          <a:bodyPr wrap="none" anchor="ctr">
            <a:spAutoFit/>
          </a:bodyPr>
          <a:lstStyle/>
          <a:p>
            <a:pPr algn="ctr" eaLnBrk="0" hangingPunct="0"/>
            <a:r>
              <a:rPr lang="en-US" sz="2400" dirty="0">
                <a:solidFill>
                  <a:srgbClr val="CC0000"/>
                </a:solidFill>
              </a:rPr>
              <a:t>no/bug</a:t>
            </a:r>
          </a:p>
        </p:txBody>
      </p:sp>
      <p:sp>
        <p:nvSpPr>
          <p:cNvPr id="17" name="Rectangle 3"/>
          <p:cNvSpPr txBox="1">
            <a:spLocks noChangeArrowheads="1"/>
          </p:cNvSpPr>
          <p:nvPr/>
        </p:nvSpPr>
        <p:spPr>
          <a:xfrm>
            <a:off x="35052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smtClean="0">
                <a:solidFill>
                  <a:schemeClr val="hlink"/>
                </a:solidFill>
              </a:rPr>
              <a:t>Verifier</a:t>
            </a:r>
          </a:p>
          <a:p>
            <a:r>
              <a:rPr lang="en-US" sz="2000" dirty="0" smtClean="0">
                <a:solidFill>
                  <a:schemeClr val="hlink"/>
                </a:solidFill>
              </a:rPr>
              <a:t>Is </a:t>
            </a:r>
            <a:r>
              <a:rPr lang="en-US" sz="2000" dirty="0" smtClean="0">
                <a:solidFill>
                  <a:schemeClr val="hlink"/>
                </a:solidFill>
                <a:latin typeface="Symbol" pitchFamily="18" charset="2"/>
              </a:rPr>
              <a:t>j</a:t>
            </a:r>
            <a:r>
              <a:rPr lang="en-US" sz="2000" dirty="0" smtClean="0">
                <a:solidFill>
                  <a:schemeClr val="hlink"/>
                </a:solidFill>
              </a:rPr>
              <a:t> an invariant of T?</a:t>
            </a:r>
          </a:p>
        </p:txBody>
      </p:sp>
      <p:sp>
        <p:nvSpPr>
          <p:cNvPr id="28" name="Rectangle 15"/>
          <p:cNvSpPr txBox="1">
            <a:spLocks noChangeArrowheads="1"/>
          </p:cNvSpPr>
          <p:nvPr/>
        </p:nvSpPr>
        <p:spPr>
          <a:xfrm>
            <a:off x="381000" y="3352800"/>
            <a:ext cx="8763000" cy="2362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smtClean="0">
                <a:solidFill>
                  <a:srgbClr val="C00000"/>
                </a:solidFill>
                <a:latin typeface="Comic Sans MS" pitchFamily="66" charset="0"/>
                <a:ea typeface="Gulim"/>
                <a:cs typeface="Gulim"/>
              </a:rPr>
              <a:t>Theorem: Invariant verification problem for finite-state systems is decidable.</a:t>
            </a:r>
          </a:p>
          <a:p>
            <a:pPr>
              <a:lnSpc>
                <a:spcPct val="80000"/>
              </a:lnSpc>
              <a:spcBef>
                <a:spcPct val="35000"/>
              </a:spcBef>
              <a:buFont typeface="Wingdings" pitchFamily="2" charset="2"/>
              <a:buNone/>
            </a:pPr>
            <a:r>
              <a:rPr lang="en-US" altLang="ko-KR" sz="2000" dirty="0" smtClean="0">
                <a:solidFill>
                  <a:srgbClr val="000099"/>
                </a:solidFill>
                <a:latin typeface="Comic Sans MS" pitchFamily="66" charset="0"/>
                <a:ea typeface="Gulim"/>
                <a:cs typeface="Gulim"/>
              </a:rPr>
              <a:t>	If T has k Boolean variables, then total number of states is 2</a:t>
            </a:r>
            <a:r>
              <a:rPr lang="en-US" altLang="ko-KR" sz="2000" baseline="30000" dirty="0" smtClean="0">
                <a:solidFill>
                  <a:srgbClr val="000099"/>
                </a:solidFill>
                <a:latin typeface="Comic Sans MS" pitchFamily="66" charset="0"/>
                <a:ea typeface="Gulim"/>
                <a:cs typeface="Gulim"/>
              </a:rPr>
              <a:t>k</a:t>
            </a:r>
            <a:r>
              <a:rPr lang="en-US" altLang="ko-KR" sz="2000" dirty="0" smtClean="0">
                <a:solidFill>
                  <a:srgbClr val="000099"/>
                </a:solidFill>
                <a:latin typeface="Comic Sans MS" pitchFamily="66" charset="0"/>
                <a:ea typeface="Gulim"/>
                <a:cs typeface="Gulim"/>
              </a:rPr>
              <a:t>.</a:t>
            </a:r>
          </a:p>
          <a:p>
            <a:pPr>
              <a:lnSpc>
                <a:spcPct val="80000"/>
              </a:lnSpc>
              <a:spcBef>
                <a:spcPct val="35000"/>
              </a:spcBef>
              <a:buFont typeface="Wingdings" pitchFamily="2" charset="2"/>
              <a:buNone/>
            </a:pPr>
            <a:r>
              <a:rPr lang="en-US" altLang="ko-KR" sz="2000" dirty="0" smtClean="0">
                <a:solidFill>
                  <a:srgbClr val="000099"/>
                </a:solidFill>
                <a:latin typeface="Comic Sans MS" pitchFamily="66" charset="0"/>
                <a:ea typeface="Gulim"/>
                <a:cs typeface="Gulim"/>
              </a:rPr>
              <a:t>	Verifier can systematically search through all possible states.</a:t>
            </a:r>
          </a:p>
          <a:p>
            <a:pPr>
              <a:lnSpc>
                <a:spcPct val="80000"/>
              </a:lnSpc>
              <a:spcBef>
                <a:spcPct val="35000"/>
              </a:spcBef>
              <a:buFont typeface="Wingdings" pitchFamily="2" charset="2"/>
              <a:buNone/>
            </a:pPr>
            <a:r>
              <a:rPr lang="en-US" altLang="ko-KR" sz="2000" dirty="0" smtClean="0">
                <a:solidFill>
                  <a:srgbClr val="000099"/>
                </a:solidFill>
                <a:latin typeface="Comic Sans MS" pitchFamily="66" charset="0"/>
                <a:ea typeface="Gulim"/>
                <a:cs typeface="Gulim"/>
              </a:rPr>
              <a:t>	Complexity is exponential, more precisely, PSPACE (a class of problems a bit harder than NP-complete problems such as SAT).</a:t>
            </a:r>
          </a:p>
        </p:txBody>
      </p:sp>
      <p:grpSp>
        <p:nvGrpSpPr>
          <p:cNvPr id="18" name="Group 17"/>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4" name="Object 2"/>
            <p:cNvGraphicFramePr>
              <a:graphicFrameLocks noChangeAspect="1"/>
            </p:cNvGraphicFramePr>
            <p:nvPr/>
          </p:nvGraphicFramePr>
          <p:xfrm>
            <a:off x="8653463" y="6163469"/>
            <a:ext cx="490537" cy="673100"/>
          </p:xfrm>
          <a:graphic>
            <a:graphicData uri="http://schemas.openxmlformats.org/presentationml/2006/ole">
              <p:oleObj spid="_x0000_s73731" name="Acrobat Document" r:id="rId4" imgW="4790808" imgH="6162472" progId="AcroExch.Document.7">
                <p:embed/>
              </p:oleObj>
            </a:graphicData>
          </a:graphic>
        </p:graphicFrame>
      </p:grpSp>
    </p:spTree>
    <p:extLst>
      <p:ext uri="{BB962C8B-B14F-4D97-AF65-F5344CB8AC3E}">
        <p14:creationId xmlns="" xmlns:p14="http://schemas.microsoft.com/office/powerpoint/2010/main" val="243092455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9"/>
          <p:cNvGrpSpPr/>
          <p:nvPr/>
        </p:nvGrpSpPr>
        <p:grpSpPr>
          <a:xfrm>
            <a:off x="1219200" y="2743199"/>
            <a:ext cx="3352800" cy="1981200"/>
            <a:chOff x="1981200" y="2438400"/>
            <a:chExt cx="3352800" cy="1981200"/>
          </a:xfrm>
        </p:grpSpPr>
        <p:sp>
          <p:nvSpPr>
            <p:cNvPr id="13" name="Text Box 9"/>
            <p:cNvSpPr txBox="1">
              <a:spLocks noChangeArrowheads="1"/>
            </p:cNvSpPr>
            <p:nvPr/>
          </p:nvSpPr>
          <p:spPr bwMode="auto">
            <a:xfrm>
              <a:off x="2895600" y="2514600"/>
              <a:ext cx="320922" cy="400110"/>
            </a:xfrm>
            <a:prstGeom prst="rect">
              <a:avLst/>
            </a:prstGeom>
            <a:noFill/>
            <a:ln w="12700">
              <a:noFill/>
              <a:miter lim="800000"/>
              <a:headEnd/>
              <a:tailEnd/>
            </a:ln>
          </p:spPr>
          <p:txBody>
            <a:bodyPr wrap="none" anchor="ctr">
              <a:spAutoFit/>
            </a:bodyPr>
            <a:lstStyle/>
            <a:p>
              <a:pPr algn="ctr" eaLnBrk="0" hangingPunct="0"/>
              <a:r>
                <a:rPr lang="en-US" sz="2000" b="1" dirty="0" smtClean="0"/>
                <a:t>P</a:t>
              </a:r>
              <a:endParaRPr lang="en-US" sz="2000" b="1" dirty="0"/>
            </a:p>
          </p:txBody>
        </p:sp>
        <p:sp>
          <p:nvSpPr>
            <p:cNvPr id="18" name="Oval 17"/>
            <p:cNvSpPr/>
            <p:nvPr/>
          </p:nvSpPr>
          <p:spPr>
            <a:xfrm>
              <a:off x="1981200" y="2438400"/>
              <a:ext cx="3352800" cy="19812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Box 9"/>
            <p:cNvSpPr txBox="1">
              <a:spLocks noChangeArrowheads="1"/>
            </p:cNvSpPr>
            <p:nvPr/>
          </p:nvSpPr>
          <p:spPr bwMode="auto">
            <a:xfrm>
              <a:off x="2595390" y="3121224"/>
              <a:ext cx="2616870" cy="1015663"/>
            </a:xfrm>
            <a:prstGeom prst="rect">
              <a:avLst/>
            </a:prstGeom>
            <a:noFill/>
            <a:ln w="12700">
              <a:noFill/>
              <a:miter lim="800000"/>
              <a:headEnd/>
              <a:tailEnd/>
            </a:ln>
          </p:spPr>
          <p:txBody>
            <a:bodyPr wrap="none" anchor="ctr">
              <a:spAutoFit/>
            </a:bodyPr>
            <a:lstStyle/>
            <a:p>
              <a:pPr eaLnBrk="0" hangingPunct="0">
                <a:buFont typeface="Wingdings" pitchFamily="2" charset="2"/>
                <a:buChar char="§"/>
              </a:pPr>
              <a:r>
                <a:rPr lang="en-US" sz="2000" dirty="0" smtClean="0"/>
                <a:t> Sorting</a:t>
              </a:r>
            </a:p>
            <a:p>
              <a:pPr eaLnBrk="0" hangingPunct="0">
                <a:buFont typeface="Wingdings" pitchFamily="2" charset="2"/>
                <a:buChar char="§"/>
              </a:pPr>
              <a:r>
                <a:rPr lang="en-US" sz="2000" dirty="0" smtClean="0"/>
                <a:t> Expression Evaluation</a:t>
              </a:r>
            </a:p>
            <a:p>
              <a:pPr eaLnBrk="0" hangingPunct="0">
                <a:buFont typeface="Wingdings" pitchFamily="2" charset="2"/>
                <a:buChar char="§"/>
              </a:pPr>
              <a:r>
                <a:rPr lang="en-US" sz="2000" dirty="0" smtClean="0"/>
                <a:t> Shortest Paths ..</a:t>
              </a:r>
              <a:endParaRPr lang="en-US" sz="2000" dirty="0"/>
            </a:p>
          </p:txBody>
        </p:sp>
      </p:grpSp>
      <p:grpSp>
        <p:nvGrpSpPr>
          <p:cNvPr id="3" name="Group 20"/>
          <p:cNvGrpSpPr/>
          <p:nvPr/>
        </p:nvGrpSpPr>
        <p:grpSpPr>
          <a:xfrm>
            <a:off x="990600" y="2057399"/>
            <a:ext cx="6019800" cy="3124200"/>
            <a:chOff x="1981200" y="2438400"/>
            <a:chExt cx="3442208" cy="1981200"/>
          </a:xfrm>
        </p:grpSpPr>
        <p:sp>
          <p:nvSpPr>
            <p:cNvPr id="22" name="Text Box 9"/>
            <p:cNvSpPr txBox="1">
              <a:spLocks noChangeArrowheads="1"/>
            </p:cNvSpPr>
            <p:nvPr/>
          </p:nvSpPr>
          <p:spPr bwMode="auto">
            <a:xfrm>
              <a:off x="2811443" y="2514600"/>
              <a:ext cx="489236" cy="400110"/>
            </a:xfrm>
            <a:prstGeom prst="rect">
              <a:avLst/>
            </a:prstGeom>
            <a:noFill/>
            <a:ln w="12700">
              <a:noFill/>
              <a:miter lim="800000"/>
              <a:headEnd/>
              <a:tailEnd/>
            </a:ln>
          </p:spPr>
          <p:txBody>
            <a:bodyPr wrap="none" anchor="ctr">
              <a:spAutoFit/>
            </a:bodyPr>
            <a:lstStyle/>
            <a:p>
              <a:pPr algn="ctr" eaLnBrk="0" hangingPunct="0"/>
              <a:r>
                <a:rPr lang="en-US" sz="2000" b="1" dirty="0" smtClean="0">
                  <a:solidFill>
                    <a:srgbClr val="C00000"/>
                  </a:solidFill>
                </a:rPr>
                <a:t>NP</a:t>
              </a:r>
              <a:endParaRPr lang="en-US" sz="2000" b="1" dirty="0">
                <a:solidFill>
                  <a:srgbClr val="C00000"/>
                </a:solidFill>
              </a:endParaRPr>
            </a:p>
          </p:txBody>
        </p:sp>
        <p:sp>
          <p:nvSpPr>
            <p:cNvPr id="23" name="Oval 22"/>
            <p:cNvSpPr/>
            <p:nvPr/>
          </p:nvSpPr>
          <p:spPr>
            <a:xfrm>
              <a:off x="1981200" y="2438400"/>
              <a:ext cx="3352800" cy="19812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 Box 9"/>
            <p:cNvSpPr txBox="1">
              <a:spLocks noChangeArrowheads="1"/>
            </p:cNvSpPr>
            <p:nvPr/>
          </p:nvSpPr>
          <p:spPr bwMode="auto">
            <a:xfrm>
              <a:off x="3992880" y="2794000"/>
              <a:ext cx="1430528" cy="677109"/>
            </a:xfrm>
            <a:prstGeom prst="rect">
              <a:avLst/>
            </a:prstGeom>
            <a:noFill/>
            <a:ln w="12700">
              <a:noFill/>
              <a:miter lim="800000"/>
              <a:headEnd/>
              <a:tailEnd/>
            </a:ln>
          </p:spPr>
          <p:txBody>
            <a:bodyPr wrap="square" anchor="ctr">
              <a:spAutoFit/>
            </a:bodyPr>
            <a:lstStyle/>
            <a:p>
              <a:pPr eaLnBrk="0" hangingPunct="0">
                <a:buFont typeface="Wingdings" pitchFamily="2" charset="2"/>
                <a:buChar char="§"/>
              </a:pPr>
              <a:r>
                <a:rPr lang="en-US" sz="2000" dirty="0" smtClean="0">
                  <a:solidFill>
                    <a:srgbClr val="C00000"/>
                  </a:solidFill>
                </a:rPr>
                <a:t> SAT</a:t>
              </a:r>
            </a:p>
            <a:p>
              <a:pPr eaLnBrk="0" hangingPunct="0">
                <a:buFont typeface="Wingdings" pitchFamily="2" charset="2"/>
                <a:buChar char="§"/>
              </a:pPr>
              <a:r>
                <a:rPr lang="en-US" sz="2000" dirty="0" smtClean="0">
                  <a:solidFill>
                    <a:srgbClr val="C00000"/>
                  </a:solidFill>
                </a:rPr>
                <a:t> Hamiltonian Path</a:t>
              </a:r>
            </a:p>
            <a:p>
              <a:pPr eaLnBrk="0" hangingPunct="0">
                <a:buFont typeface="Wingdings" pitchFamily="2" charset="2"/>
                <a:buChar char="§"/>
              </a:pPr>
              <a:r>
                <a:rPr lang="en-US" sz="2000" dirty="0" smtClean="0">
                  <a:solidFill>
                    <a:srgbClr val="C00000"/>
                  </a:solidFill>
                </a:rPr>
                <a:t> Max Clique ..</a:t>
              </a:r>
              <a:endParaRPr lang="en-US" sz="2000" dirty="0">
                <a:solidFill>
                  <a:srgbClr val="C00000"/>
                </a:solidFill>
              </a:endParaRPr>
            </a:p>
          </p:txBody>
        </p:sp>
      </p:grpSp>
      <p:grpSp>
        <p:nvGrpSpPr>
          <p:cNvPr id="4" name="Group 24"/>
          <p:cNvGrpSpPr/>
          <p:nvPr/>
        </p:nvGrpSpPr>
        <p:grpSpPr>
          <a:xfrm>
            <a:off x="762000" y="1295400"/>
            <a:ext cx="7620000" cy="4267200"/>
            <a:chOff x="1981200" y="2438400"/>
            <a:chExt cx="3392216" cy="1981200"/>
          </a:xfrm>
        </p:grpSpPr>
        <p:sp>
          <p:nvSpPr>
            <p:cNvPr id="26" name="Text Box 9"/>
            <p:cNvSpPr txBox="1">
              <a:spLocks noChangeArrowheads="1"/>
            </p:cNvSpPr>
            <p:nvPr/>
          </p:nvSpPr>
          <p:spPr bwMode="auto">
            <a:xfrm>
              <a:off x="2761410" y="2544536"/>
              <a:ext cx="557745" cy="253728"/>
            </a:xfrm>
            <a:prstGeom prst="rect">
              <a:avLst/>
            </a:prstGeom>
            <a:noFill/>
            <a:ln w="12700">
              <a:noFill/>
              <a:miter lim="800000"/>
              <a:headEnd/>
              <a:tailEnd/>
            </a:ln>
          </p:spPr>
          <p:txBody>
            <a:bodyPr wrap="none" anchor="ctr">
              <a:spAutoFit/>
            </a:bodyPr>
            <a:lstStyle/>
            <a:p>
              <a:pPr algn="ctr" eaLnBrk="0" hangingPunct="0"/>
              <a:r>
                <a:rPr lang="en-US" sz="2000" b="1" dirty="0" smtClean="0">
                  <a:solidFill>
                    <a:srgbClr val="7030A0"/>
                  </a:solidFill>
                </a:rPr>
                <a:t>PSPACE</a:t>
              </a:r>
              <a:endParaRPr lang="en-US" sz="2000" b="1" dirty="0">
                <a:solidFill>
                  <a:srgbClr val="7030A0"/>
                </a:solidFill>
              </a:endParaRPr>
            </a:p>
          </p:txBody>
        </p:sp>
        <p:sp>
          <p:nvSpPr>
            <p:cNvPr id="27" name="Oval 26"/>
            <p:cNvSpPr/>
            <p:nvPr/>
          </p:nvSpPr>
          <p:spPr>
            <a:xfrm>
              <a:off x="1981200" y="2438400"/>
              <a:ext cx="3352800" cy="1981200"/>
            </a:xfrm>
            <a:prstGeom prst="ellipse">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Box 9"/>
            <p:cNvSpPr txBox="1">
              <a:spLocks noChangeArrowheads="1"/>
            </p:cNvSpPr>
            <p:nvPr/>
          </p:nvSpPr>
          <p:spPr bwMode="auto">
            <a:xfrm>
              <a:off x="4694973" y="2932318"/>
              <a:ext cx="678443" cy="757350"/>
            </a:xfrm>
            <a:prstGeom prst="rect">
              <a:avLst/>
            </a:prstGeom>
            <a:noFill/>
            <a:ln w="12700">
              <a:noFill/>
              <a:miter lim="800000"/>
              <a:headEnd/>
              <a:tailEnd/>
            </a:ln>
          </p:spPr>
          <p:txBody>
            <a:bodyPr wrap="square" anchor="ctr">
              <a:spAutoFit/>
            </a:bodyPr>
            <a:lstStyle/>
            <a:p>
              <a:pPr eaLnBrk="0" hangingPunct="0"/>
              <a:r>
                <a:rPr lang="en-US" sz="2000" dirty="0" smtClean="0">
                  <a:solidFill>
                    <a:srgbClr val="7030A0"/>
                  </a:solidFill>
                </a:rPr>
                <a:t>Invariant verification for finite-state systems</a:t>
              </a:r>
            </a:p>
          </p:txBody>
        </p:sp>
      </p:grpSp>
      <p:grpSp>
        <p:nvGrpSpPr>
          <p:cNvPr id="5" name="Group 29"/>
          <p:cNvGrpSpPr/>
          <p:nvPr/>
        </p:nvGrpSpPr>
        <p:grpSpPr>
          <a:xfrm>
            <a:off x="304800" y="609600"/>
            <a:ext cx="8839201" cy="5410200"/>
            <a:chOff x="1981200" y="2438400"/>
            <a:chExt cx="3482275" cy="1981200"/>
          </a:xfrm>
        </p:grpSpPr>
        <p:sp>
          <p:nvSpPr>
            <p:cNvPr id="31" name="Text Box 9"/>
            <p:cNvSpPr txBox="1">
              <a:spLocks noChangeArrowheads="1"/>
            </p:cNvSpPr>
            <p:nvPr/>
          </p:nvSpPr>
          <p:spPr bwMode="auto">
            <a:xfrm>
              <a:off x="2795823" y="2598140"/>
              <a:ext cx="488920" cy="146519"/>
            </a:xfrm>
            <a:prstGeom prst="rect">
              <a:avLst/>
            </a:prstGeom>
            <a:noFill/>
            <a:ln w="12700">
              <a:noFill/>
              <a:miter lim="800000"/>
              <a:headEnd/>
              <a:tailEnd/>
            </a:ln>
          </p:spPr>
          <p:txBody>
            <a:bodyPr wrap="none" anchor="ctr">
              <a:spAutoFit/>
            </a:bodyPr>
            <a:lstStyle/>
            <a:p>
              <a:pPr algn="ctr" eaLnBrk="0" hangingPunct="0"/>
              <a:r>
                <a:rPr lang="en-US" sz="2000" b="1" dirty="0" smtClean="0">
                  <a:solidFill>
                    <a:srgbClr val="00B0F0"/>
                  </a:solidFill>
                </a:rPr>
                <a:t>Decidable</a:t>
              </a:r>
              <a:endParaRPr lang="en-US" sz="2000" b="1" dirty="0">
                <a:solidFill>
                  <a:srgbClr val="00B0F0"/>
                </a:solidFill>
              </a:endParaRPr>
            </a:p>
          </p:txBody>
        </p:sp>
        <p:sp>
          <p:nvSpPr>
            <p:cNvPr id="32" name="Oval 31"/>
            <p:cNvSpPr/>
            <p:nvPr/>
          </p:nvSpPr>
          <p:spPr>
            <a:xfrm>
              <a:off x="1981200" y="2438400"/>
              <a:ext cx="3352800" cy="1981200"/>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 Box 9"/>
            <p:cNvSpPr txBox="1">
              <a:spLocks noChangeArrowheads="1"/>
            </p:cNvSpPr>
            <p:nvPr/>
          </p:nvSpPr>
          <p:spPr bwMode="auto">
            <a:xfrm>
              <a:off x="4785032" y="4119467"/>
              <a:ext cx="678443" cy="259226"/>
            </a:xfrm>
            <a:prstGeom prst="rect">
              <a:avLst/>
            </a:prstGeom>
            <a:noFill/>
            <a:ln w="12700">
              <a:noFill/>
              <a:miter lim="800000"/>
              <a:headEnd/>
              <a:tailEnd/>
            </a:ln>
          </p:spPr>
          <p:txBody>
            <a:bodyPr wrap="square" anchor="ctr">
              <a:spAutoFit/>
            </a:bodyPr>
            <a:lstStyle/>
            <a:p>
              <a:pPr eaLnBrk="0" hangingPunct="0"/>
              <a:r>
                <a:rPr lang="en-US" sz="2000" dirty="0" smtClean="0">
                  <a:solidFill>
                    <a:srgbClr val="FF0000"/>
                  </a:solidFill>
                </a:rPr>
                <a:t>Invariant verification</a:t>
              </a:r>
            </a:p>
          </p:txBody>
        </p:sp>
      </p:grpSp>
      <p:grpSp>
        <p:nvGrpSpPr>
          <p:cNvPr id="25" name="Group 24"/>
          <p:cNvGrpSpPr/>
          <p:nvPr/>
        </p:nvGrpSpPr>
        <p:grpSpPr>
          <a:xfrm>
            <a:off x="0" y="6142038"/>
            <a:ext cx="9144000" cy="715962"/>
            <a:chOff x="0" y="6142038"/>
            <a:chExt cx="9144000" cy="715962"/>
          </a:xfrm>
        </p:grpSpPr>
        <p:pic>
          <p:nvPicPr>
            <p:cNvPr id="2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7" name="Object 2"/>
            <p:cNvGraphicFramePr>
              <a:graphicFrameLocks noChangeAspect="1"/>
            </p:cNvGraphicFramePr>
            <p:nvPr/>
          </p:nvGraphicFramePr>
          <p:xfrm>
            <a:off x="8653463" y="6163469"/>
            <a:ext cx="490537" cy="673100"/>
          </p:xfrm>
          <a:graphic>
            <a:graphicData uri="http://schemas.openxmlformats.org/presentationml/2006/ole">
              <p:oleObj spid="_x0000_s74755" name="Acrobat Document" r:id="rId4" imgW="4790808" imgH="6162472" progId="AcroExch.Document.7">
                <p:embed/>
              </p:oleObj>
            </a:graphicData>
          </a:graphic>
        </p:graphicFrame>
      </p:grpSp>
    </p:spTree>
    <p:extLst>
      <p:ext uri="{BB962C8B-B14F-4D97-AF65-F5344CB8AC3E}">
        <p14:creationId xmlns="" xmlns:p14="http://schemas.microsoft.com/office/powerpoint/2010/main" val="24309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38"/>
          <p:cNvSpPr/>
          <p:nvPr/>
        </p:nvSpPr>
        <p:spPr>
          <a:xfrm>
            <a:off x="762000" y="3124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Switch Transition System</a:t>
            </a:r>
            <a:endParaRPr lang="en-US" sz="2800" dirty="0">
              <a:solidFill>
                <a:srgbClr val="C00000"/>
              </a:solidFill>
              <a:latin typeface="Comic Sans MS" pitchFamily="66" charset="0"/>
              <a:cs typeface="Times New Roman" pitchFamily="18" charset="0"/>
            </a:endParaRPr>
          </a:p>
        </p:txBody>
      </p:sp>
      <p:cxnSp>
        <p:nvCxnSpPr>
          <p:cNvPr id="37" name="Straight Arrow Connector 36"/>
          <p:cNvCxnSpPr/>
          <p:nvPr/>
        </p:nvCxnSpPr>
        <p:spPr>
          <a:xfrm>
            <a:off x="1350104" y="201631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819512" y="190500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smtClean="0"/>
                <a:t>off</a:t>
              </a:r>
              <a:endParaRPr lang="en-US" sz="1400" dirty="0"/>
            </a:p>
          </p:txBody>
        </p:sp>
      </p:grpSp>
      <p:grpSp>
        <p:nvGrpSpPr>
          <p:cNvPr id="4" name="Group 15"/>
          <p:cNvGrpSpPr/>
          <p:nvPr/>
        </p:nvGrpSpPr>
        <p:grpSpPr>
          <a:xfrm>
            <a:off x="3048000" y="190500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smtClean="0"/>
                <a:t>on</a:t>
              </a:r>
              <a:endParaRPr lang="en-US" sz="1400" dirty="0"/>
            </a:p>
          </p:txBody>
        </p:sp>
      </p:grpSp>
      <p:cxnSp>
        <p:nvCxnSpPr>
          <p:cNvPr id="20" name="Straight Arrow Connector 19"/>
          <p:cNvCxnSpPr/>
          <p:nvPr/>
        </p:nvCxnSpPr>
        <p:spPr>
          <a:xfrm flipH="1" flipV="1">
            <a:off x="1350104" y="229459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925631" y="168237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154118" y="168237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129742" y="1905000"/>
            <a:ext cx="728020" cy="307777"/>
          </a:xfrm>
          <a:prstGeom prst="rect">
            <a:avLst/>
          </a:prstGeom>
          <a:noFill/>
        </p:spPr>
        <p:txBody>
          <a:bodyPr wrap="none" rtlCol="0">
            <a:spAutoFit/>
          </a:bodyPr>
          <a:lstStyle/>
          <a:p>
            <a:r>
              <a:rPr lang="en-US" sz="1400" dirty="0" err="1" smtClean="0"/>
              <a:t>int</a:t>
            </a:r>
            <a:r>
              <a:rPr lang="en-US" sz="1400" dirty="0" smtClean="0"/>
              <a:t> x:=0</a:t>
            </a:r>
            <a:endParaRPr lang="en-US" sz="1400" dirty="0"/>
          </a:p>
        </p:txBody>
      </p:sp>
      <p:cxnSp>
        <p:nvCxnSpPr>
          <p:cNvPr id="48" name="Straight Arrow Connector 47"/>
          <p:cNvCxnSpPr/>
          <p:nvPr/>
        </p:nvCxnSpPr>
        <p:spPr>
          <a:xfrm>
            <a:off x="448097" y="218328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66453" y="1404088"/>
            <a:ext cx="983795" cy="307777"/>
          </a:xfrm>
          <a:prstGeom prst="rect">
            <a:avLst/>
          </a:prstGeom>
          <a:noFill/>
        </p:spPr>
        <p:txBody>
          <a:bodyPr wrap="none" rtlCol="0">
            <a:spAutoFit/>
          </a:bodyPr>
          <a:lstStyle/>
          <a:p>
            <a:r>
              <a:rPr lang="en-US" sz="1400" dirty="0" smtClean="0"/>
              <a:t>(press=0) ?</a:t>
            </a:r>
            <a:endParaRPr lang="en-US" sz="1400" dirty="0"/>
          </a:p>
        </p:txBody>
      </p:sp>
      <p:sp>
        <p:nvSpPr>
          <p:cNvPr id="51" name="TextBox 50"/>
          <p:cNvSpPr txBox="1"/>
          <p:nvPr/>
        </p:nvSpPr>
        <p:spPr>
          <a:xfrm>
            <a:off x="1774578" y="1738029"/>
            <a:ext cx="983795" cy="307777"/>
          </a:xfrm>
          <a:prstGeom prst="rect">
            <a:avLst/>
          </a:prstGeom>
          <a:noFill/>
        </p:spPr>
        <p:txBody>
          <a:bodyPr wrap="none" rtlCol="0">
            <a:spAutoFit/>
          </a:bodyPr>
          <a:lstStyle/>
          <a:p>
            <a:r>
              <a:rPr lang="en-US" sz="1400" dirty="0" smtClean="0"/>
              <a:t>(press=1) ?</a:t>
            </a:r>
            <a:endParaRPr lang="en-US" sz="1400" dirty="0"/>
          </a:p>
        </p:txBody>
      </p:sp>
      <p:sp>
        <p:nvSpPr>
          <p:cNvPr id="52" name="TextBox 51"/>
          <p:cNvSpPr txBox="1"/>
          <p:nvPr/>
        </p:nvSpPr>
        <p:spPr>
          <a:xfrm>
            <a:off x="2888822" y="1181460"/>
            <a:ext cx="1453475" cy="523220"/>
          </a:xfrm>
          <a:prstGeom prst="rect">
            <a:avLst/>
          </a:prstGeom>
          <a:noFill/>
        </p:spPr>
        <p:txBody>
          <a:bodyPr wrap="none" rtlCol="0">
            <a:spAutoFit/>
          </a:bodyPr>
          <a:lstStyle/>
          <a:p>
            <a:r>
              <a:rPr lang="en-US" sz="1400" dirty="0" smtClean="0"/>
              <a:t>(press=0 &amp; x&lt;10) </a:t>
            </a:r>
          </a:p>
          <a:p>
            <a:r>
              <a:rPr lang="en-US" sz="1400" dirty="0" smtClean="0">
                <a:sym typeface="Wingdings" pitchFamily="2" charset="2"/>
              </a:rPr>
              <a:t>         x:=x+1</a:t>
            </a:r>
            <a:endParaRPr lang="en-US" sz="1400" dirty="0"/>
          </a:p>
        </p:txBody>
      </p:sp>
      <p:sp>
        <p:nvSpPr>
          <p:cNvPr id="53" name="TextBox 52"/>
          <p:cNvSpPr txBox="1"/>
          <p:nvPr/>
        </p:nvSpPr>
        <p:spPr>
          <a:xfrm>
            <a:off x="1668460" y="2405912"/>
            <a:ext cx="1464696" cy="523220"/>
          </a:xfrm>
          <a:prstGeom prst="rect">
            <a:avLst/>
          </a:prstGeom>
          <a:noFill/>
        </p:spPr>
        <p:txBody>
          <a:bodyPr wrap="none" rtlCol="0">
            <a:spAutoFit/>
          </a:bodyPr>
          <a:lstStyle/>
          <a:p>
            <a:r>
              <a:rPr lang="en-US" sz="1400" dirty="0" smtClean="0"/>
              <a:t>(press=1 | x&gt;=10)</a:t>
            </a:r>
          </a:p>
          <a:p>
            <a:r>
              <a:rPr lang="en-US" sz="1400" dirty="0" smtClean="0">
                <a:sym typeface="Wingdings" pitchFamily="2" charset="2"/>
              </a:rPr>
              <a:t>          x:=0</a:t>
            </a:r>
            <a:endParaRPr lang="en-US" sz="1400" dirty="0"/>
          </a:p>
        </p:txBody>
      </p:sp>
      <p:sp>
        <p:nvSpPr>
          <p:cNvPr id="28" name="Rectangle 27"/>
          <p:cNvSpPr/>
          <p:nvPr/>
        </p:nvSpPr>
        <p:spPr>
          <a:xfrm>
            <a:off x="609600" y="2971800"/>
            <a:ext cx="2895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9" name="TextBox 28"/>
          <p:cNvSpPr txBox="1"/>
          <p:nvPr/>
        </p:nvSpPr>
        <p:spPr>
          <a:xfrm>
            <a:off x="4359933" y="1828800"/>
            <a:ext cx="2961773" cy="646331"/>
          </a:xfrm>
          <a:prstGeom prst="rect">
            <a:avLst/>
          </a:prstGeom>
          <a:noFill/>
        </p:spPr>
        <p:txBody>
          <a:bodyPr wrap="none" rtlCol="0">
            <a:spAutoFit/>
          </a:bodyPr>
          <a:lstStyle/>
          <a:p>
            <a:r>
              <a:rPr lang="en-US" dirty="0" smtClean="0"/>
              <a:t>State variables: </a:t>
            </a:r>
          </a:p>
          <a:p>
            <a:r>
              <a:rPr lang="en-US" dirty="0" smtClean="0"/>
              <a:t>	{off, on} mode, </a:t>
            </a:r>
            <a:r>
              <a:rPr lang="en-US" dirty="0" err="1" smtClean="0"/>
              <a:t>int</a:t>
            </a:r>
            <a:r>
              <a:rPr lang="en-US" dirty="0" smtClean="0"/>
              <a:t> x</a:t>
            </a:r>
            <a:endParaRPr lang="en-US" dirty="0"/>
          </a:p>
        </p:txBody>
      </p:sp>
      <p:sp>
        <p:nvSpPr>
          <p:cNvPr id="31" name="TextBox 30"/>
          <p:cNvSpPr txBox="1"/>
          <p:nvPr/>
        </p:nvSpPr>
        <p:spPr>
          <a:xfrm>
            <a:off x="838200" y="3200400"/>
            <a:ext cx="684611" cy="338554"/>
          </a:xfrm>
          <a:prstGeom prst="rect">
            <a:avLst/>
          </a:prstGeom>
          <a:noFill/>
        </p:spPr>
        <p:txBody>
          <a:bodyPr wrap="none" rtlCol="0">
            <a:spAutoFit/>
          </a:bodyPr>
          <a:lstStyle/>
          <a:p>
            <a:r>
              <a:rPr lang="en-US" sz="1600" dirty="0" smtClean="0"/>
              <a:t>(off,0)</a:t>
            </a:r>
          </a:p>
        </p:txBody>
      </p:sp>
      <p:sp>
        <p:nvSpPr>
          <p:cNvPr id="33" name="TextBox 32"/>
          <p:cNvSpPr txBox="1"/>
          <p:nvPr/>
        </p:nvSpPr>
        <p:spPr>
          <a:xfrm>
            <a:off x="762000" y="48006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438400" y="4038600"/>
            <a:ext cx="728084" cy="338554"/>
          </a:xfrm>
          <a:prstGeom prst="rect">
            <a:avLst/>
          </a:prstGeom>
          <a:noFill/>
        </p:spPr>
        <p:txBody>
          <a:bodyPr wrap="none" rtlCol="0">
            <a:spAutoFit/>
          </a:bodyPr>
          <a:lstStyle/>
          <a:p>
            <a:r>
              <a:rPr lang="en-US" sz="1600" dirty="0" smtClean="0"/>
              <a:t>(on, 2)</a:t>
            </a:r>
          </a:p>
        </p:txBody>
      </p:sp>
      <p:sp>
        <p:nvSpPr>
          <p:cNvPr id="35" name="TextBox 34"/>
          <p:cNvSpPr txBox="1"/>
          <p:nvPr/>
        </p:nvSpPr>
        <p:spPr>
          <a:xfrm>
            <a:off x="2362200" y="3200400"/>
            <a:ext cx="832279" cy="338554"/>
          </a:xfrm>
          <a:prstGeom prst="rect">
            <a:avLst/>
          </a:prstGeom>
          <a:noFill/>
        </p:spPr>
        <p:txBody>
          <a:bodyPr wrap="none" rtlCol="0">
            <a:spAutoFit/>
          </a:bodyPr>
          <a:lstStyle/>
          <a:p>
            <a:r>
              <a:rPr lang="en-US" sz="1600" dirty="0" smtClean="0"/>
              <a:t>(on, 56)</a:t>
            </a:r>
          </a:p>
        </p:txBody>
      </p:sp>
      <p:sp>
        <p:nvSpPr>
          <p:cNvPr id="36" name="TextBox 35"/>
          <p:cNvSpPr txBox="1"/>
          <p:nvPr/>
        </p:nvSpPr>
        <p:spPr>
          <a:xfrm>
            <a:off x="4359933" y="2819400"/>
            <a:ext cx="2686313" cy="646331"/>
          </a:xfrm>
          <a:prstGeom prst="rect">
            <a:avLst/>
          </a:prstGeom>
          <a:noFill/>
        </p:spPr>
        <p:txBody>
          <a:bodyPr wrap="none" rtlCol="0">
            <a:spAutoFit/>
          </a:bodyPr>
          <a:lstStyle/>
          <a:p>
            <a:r>
              <a:rPr lang="en-US" dirty="0" smtClean="0"/>
              <a:t>Initialization: </a:t>
            </a:r>
          </a:p>
          <a:p>
            <a:r>
              <a:rPr lang="en-US" dirty="0" smtClean="0"/>
              <a:t>	mode = off; x = 0</a:t>
            </a:r>
            <a:endParaRPr lang="en-US" dirty="0"/>
          </a:p>
        </p:txBody>
      </p:sp>
      <p:sp>
        <p:nvSpPr>
          <p:cNvPr id="41" name="TextBox 40"/>
          <p:cNvSpPr txBox="1"/>
          <p:nvPr/>
        </p:nvSpPr>
        <p:spPr>
          <a:xfrm>
            <a:off x="4359933" y="3733800"/>
            <a:ext cx="3523722" cy="1477328"/>
          </a:xfrm>
          <a:prstGeom prst="rect">
            <a:avLst/>
          </a:prstGeom>
          <a:noFill/>
        </p:spPr>
        <p:txBody>
          <a:bodyPr wrap="none" rtlCol="0">
            <a:spAutoFit/>
          </a:bodyPr>
          <a:lstStyle/>
          <a:p>
            <a:r>
              <a:rPr lang="en-US" dirty="0" smtClean="0"/>
              <a:t>Transitions: </a:t>
            </a:r>
          </a:p>
          <a:p>
            <a:r>
              <a:rPr lang="en-US" dirty="0" smtClean="0"/>
              <a:t>	(</a:t>
            </a:r>
            <a:r>
              <a:rPr lang="en-US" dirty="0" err="1" smtClean="0"/>
              <a:t>off,n</a:t>
            </a:r>
            <a:r>
              <a:rPr lang="en-US" dirty="0" smtClean="0"/>
              <a:t>) -&gt; (</a:t>
            </a:r>
            <a:r>
              <a:rPr lang="en-US" dirty="0" err="1" smtClean="0"/>
              <a:t>off,n</a:t>
            </a:r>
            <a:r>
              <a:rPr lang="en-US" dirty="0" smtClean="0"/>
              <a:t>); </a:t>
            </a:r>
          </a:p>
          <a:p>
            <a:r>
              <a:rPr lang="en-US" dirty="0" smtClean="0"/>
              <a:t>	(</a:t>
            </a:r>
            <a:r>
              <a:rPr lang="en-US" dirty="0" err="1" smtClean="0"/>
              <a:t>off,n</a:t>
            </a:r>
            <a:r>
              <a:rPr lang="en-US" dirty="0" smtClean="0"/>
              <a:t>) -&gt; (</a:t>
            </a:r>
            <a:r>
              <a:rPr lang="en-US" dirty="0" err="1" smtClean="0"/>
              <a:t>on,n</a:t>
            </a:r>
            <a:r>
              <a:rPr lang="en-US" dirty="0" smtClean="0"/>
              <a:t>); </a:t>
            </a:r>
          </a:p>
          <a:p>
            <a:r>
              <a:rPr lang="en-US" dirty="0" smtClean="0"/>
              <a:t>	(</a:t>
            </a:r>
            <a:r>
              <a:rPr lang="en-US" dirty="0" err="1" smtClean="0"/>
              <a:t>on,n</a:t>
            </a:r>
            <a:r>
              <a:rPr lang="en-US" dirty="0" smtClean="0"/>
              <a:t>) -&gt; (on,n+1) if n&lt;10;</a:t>
            </a:r>
          </a:p>
          <a:p>
            <a:r>
              <a:rPr lang="en-US" dirty="0" smtClean="0"/>
              <a:t>	(</a:t>
            </a:r>
            <a:r>
              <a:rPr lang="en-US" dirty="0" err="1" smtClean="0"/>
              <a:t>on,n</a:t>
            </a:r>
            <a:r>
              <a:rPr lang="en-US" dirty="0" smtClean="0"/>
              <a:t>) -&gt; (off,0) </a:t>
            </a:r>
            <a:endParaRPr lang="en-US" dirty="0"/>
          </a:p>
        </p:txBody>
      </p:sp>
      <p:sp>
        <p:nvSpPr>
          <p:cNvPr id="42" name="TextBox 41"/>
          <p:cNvSpPr txBox="1"/>
          <p:nvPr/>
        </p:nvSpPr>
        <p:spPr>
          <a:xfrm>
            <a:off x="2438400" y="4648200"/>
            <a:ext cx="728084" cy="338554"/>
          </a:xfrm>
          <a:prstGeom prst="rect">
            <a:avLst/>
          </a:prstGeom>
          <a:noFill/>
        </p:spPr>
        <p:txBody>
          <a:bodyPr wrap="none" rtlCol="0">
            <a:spAutoFit/>
          </a:bodyPr>
          <a:lstStyle/>
          <a:p>
            <a:r>
              <a:rPr lang="en-US" sz="1600" dirty="0" smtClean="0"/>
              <a:t>(on, 3)</a:t>
            </a:r>
          </a:p>
        </p:txBody>
      </p:sp>
      <p:cxnSp>
        <p:nvCxnSpPr>
          <p:cNvPr id="49" name="Straight Arrow Connector 48"/>
          <p:cNvCxnSpPr>
            <a:stCxn id="34" idx="2"/>
            <a:endCxn id="42" idx="0"/>
          </p:cNvCxnSpPr>
          <p:nvPr/>
        </p:nvCxnSpPr>
        <p:spPr>
          <a:xfrm>
            <a:off x="2802442" y="4377154"/>
            <a:ext cx="0" cy="2710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1676400" y="3369677"/>
            <a:ext cx="685800"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7" name="Group 42"/>
          <p:cNvGrpSpPr/>
          <p:nvPr/>
        </p:nvGrpSpPr>
        <p:grpSpPr>
          <a:xfrm flipV="1">
            <a:off x="914400" y="3657600"/>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066800" y="4114800"/>
            <a:ext cx="728084" cy="338554"/>
          </a:xfrm>
          <a:prstGeom prst="rect">
            <a:avLst/>
          </a:prstGeom>
          <a:noFill/>
        </p:spPr>
        <p:txBody>
          <a:bodyPr wrap="none" rtlCol="0">
            <a:spAutoFit/>
          </a:bodyPr>
          <a:lstStyle/>
          <a:p>
            <a:r>
              <a:rPr lang="en-US" sz="1600" dirty="0" smtClean="0"/>
              <a:t>(on, 0)</a:t>
            </a:r>
          </a:p>
        </p:txBody>
      </p:sp>
      <p:cxnSp>
        <p:nvCxnSpPr>
          <p:cNvPr id="62" name="Straight Arrow Connector 61"/>
          <p:cNvCxnSpPr>
            <a:endCxn id="61" idx="0"/>
          </p:cNvCxnSpPr>
          <p:nvPr/>
        </p:nvCxnSpPr>
        <p:spPr>
          <a:xfrm flipH="1">
            <a:off x="1430842" y="3657600"/>
            <a:ext cx="16958"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65" name="Group 42"/>
          <p:cNvGrpSpPr/>
          <p:nvPr/>
        </p:nvGrpSpPr>
        <p:grpSpPr>
          <a:xfrm flipV="1">
            <a:off x="990600" y="51054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1676400" y="51054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1447800" y="50292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H="1" flipV="1">
            <a:off x="1600200" y="3526423"/>
            <a:ext cx="914400" cy="5883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359933" y="5334000"/>
            <a:ext cx="4784067" cy="646331"/>
          </a:xfrm>
          <a:prstGeom prst="rect">
            <a:avLst/>
          </a:prstGeom>
          <a:noFill/>
        </p:spPr>
        <p:txBody>
          <a:bodyPr wrap="none" rtlCol="0">
            <a:spAutoFit/>
          </a:bodyPr>
          <a:lstStyle/>
          <a:p>
            <a:r>
              <a:rPr lang="en-US" dirty="0" smtClean="0"/>
              <a:t>Input/output variables become local</a:t>
            </a:r>
          </a:p>
          <a:p>
            <a:r>
              <a:rPr lang="en-US" dirty="0" smtClean="0"/>
              <a:t>Values for input </a:t>
            </a:r>
            <a:r>
              <a:rPr lang="en-US" dirty="0" err="1" smtClean="0"/>
              <a:t>vars</a:t>
            </a:r>
            <a:r>
              <a:rPr lang="en-US" dirty="0" smtClean="0"/>
              <a:t> chosen </a:t>
            </a:r>
            <a:r>
              <a:rPr lang="en-US" dirty="0" err="1" smtClean="0"/>
              <a:t>nondeterministically</a:t>
            </a:r>
            <a:endParaRPr lang="en-US" dirty="0" smtClean="0"/>
          </a:p>
        </p:txBody>
      </p:sp>
      <p:grpSp>
        <p:nvGrpSpPr>
          <p:cNvPr id="72" name="Group 71"/>
          <p:cNvGrpSpPr/>
          <p:nvPr/>
        </p:nvGrpSpPr>
        <p:grpSpPr>
          <a:xfrm>
            <a:off x="0" y="6142038"/>
            <a:ext cx="9144000" cy="715962"/>
            <a:chOff x="0" y="6142038"/>
            <a:chExt cx="9144000" cy="715962"/>
          </a:xfrm>
        </p:grpSpPr>
        <p:pic>
          <p:nvPicPr>
            <p:cNvPr id="7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7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75" name="Object 2"/>
            <p:cNvGraphicFramePr>
              <a:graphicFrameLocks noChangeAspect="1"/>
            </p:cNvGraphicFramePr>
            <p:nvPr/>
          </p:nvGraphicFramePr>
          <p:xfrm>
            <a:off x="8653463" y="6163469"/>
            <a:ext cx="490537" cy="673100"/>
          </p:xfrm>
          <a:graphic>
            <a:graphicData uri="http://schemas.openxmlformats.org/presentationml/2006/ole">
              <p:oleObj spid="_x0000_s6147" name="Acrobat Document" r:id="rId4" imgW="4790808" imgH="6162472" progId="AcroExch.Document.7">
                <p:embed/>
              </p:oleObj>
            </a:graphicData>
          </a:graphic>
        </p:graphicFrame>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28" grpId="0" animBg="1"/>
      <p:bldP spid="29" grpId="0"/>
      <p:bldP spid="31" grpId="0"/>
      <p:bldP spid="33" grpId="0"/>
      <p:bldP spid="34" grpId="0"/>
      <p:bldP spid="35" grpId="0"/>
      <p:bldP spid="36" grpId="0"/>
      <p:bldP spid="41" grpId="0"/>
      <p:bldP spid="42" grpId="0"/>
      <p:bldP spid="61" grpId="0"/>
      <p:bldP spid="69" grpId="0"/>
      <p:bldP spid="5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Solving Invariant Verification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6858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Establishing that the system is safe is important, but there is no efficient algorithm to solve the verification problem!!</a:t>
            </a:r>
          </a:p>
          <a:p>
            <a:pPr marL="457200" indent="-457200">
              <a:spcBef>
                <a:spcPct val="20000"/>
              </a:spcBef>
              <a:buFont typeface="Wingdings" pitchFamily="2" charset="2"/>
              <a:buChar char="q"/>
              <a:defRPr/>
            </a:pPr>
            <a:r>
              <a:rPr lang="en-US" sz="2000" dirty="0" smtClean="0">
                <a:latin typeface="Comic Sans MS" pitchFamily="66" charset="0"/>
              </a:rPr>
              <a:t>Solution 1: Use Simulation-based analysis</a:t>
            </a:r>
          </a:p>
          <a:p>
            <a:pPr marL="914400" lvl="1" indent="-457200">
              <a:spcBef>
                <a:spcPct val="20000"/>
              </a:spcBef>
              <a:buFont typeface="Wingdings" pitchFamily="2" charset="2"/>
              <a:buChar char="§"/>
              <a:defRPr/>
            </a:pPr>
            <a:r>
              <a:rPr lang="en-US" sz="2000" dirty="0" smtClean="0">
                <a:latin typeface="Comic Sans MS" pitchFamily="66" charset="0"/>
              </a:rPr>
              <a:t>Simulate the model multiple times, and check that each state encountered on each execution satisfies desired safety property</a:t>
            </a:r>
          </a:p>
          <a:p>
            <a:pPr marL="914400" lvl="1" indent="-457200">
              <a:spcBef>
                <a:spcPct val="20000"/>
              </a:spcBef>
              <a:buFont typeface="Wingdings" pitchFamily="2" charset="2"/>
              <a:buChar char="§"/>
              <a:defRPr/>
            </a:pPr>
            <a:r>
              <a:rPr lang="en-US" sz="2000" dirty="0" smtClean="0">
                <a:latin typeface="Comic Sans MS" pitchFamily="66" charset="0"/>
              </a:rPr>
              <a:t>Useful, practical in real-world, but gives only partial guarantee (and is known to miss hard-to-find bugs)</a:t>
            </a:r>
          </a:p>
          <a:p>
            <a:pPr marL="457200" indent="-457200">
              <a:spcBef>
                <a:spcPct val="20000"/>
              </a:spcBef>
              <a:buFont typeface="Wingdings" pitchFamily="2" charset="2"/>
              <a:buChar char="q"/>
              <a:defRPr/>
            </a:pPr>
            <a:r>
              <a:rPr lang="en-US" sz="2000" dirty="0" smtClean="0">
                <a:latin typeface="Comic Sans MS" pitchFamily="66" charset="0"/>
              </a:rPr>
              <a:t>Solution 2: Write a formal proof using inductive invariants</a:t>
            </a:r>
          </a:p>
          <a:p>
            <a:pPr marL="914400" lvl="1" indent="-457200">
              <a:spcBef>
                <a:spcPct val="20000"/>
              </a:spcBef>
              <a:buFont typeface="Wingdings" pitchFamily="2" charset="2"/>
              <a:buChar char="§"/>
              <a:defRPr/>
            </a:pPr>
            <a:r>
              <a:rPr lang="en-US" sz="2000" dirty="0" smtClean="0">
                <a:latin typeface="Comic Sans MS" pitchFamily="66" charset="0"/>
              </a:rPr>
              <a:t>Only partial tool support possible, so requires considerable effort</a:t>
            </a:r>
          </a:p>
          <a:p>
            <a:pPr marL="914400" lvl="1" indent="-457200">
              <a:spcBef>
                <a:spcPct val="20000"/>
              </a:spcBef>
              <a:buFont typeface="Wingdings" pitchFamily="2" charset="2"/>
              <a:buChar char="§"/>
              <a:defRPr/>
            </a:pPr>
            <a:r>
              <a:rPr lang="en-US" sz="2000" dirty="0" smtClean="0">
                <a:latin typeface="Comic Sans MS" pitchFamily="66" charset="0"/>
              </a:rPr>
              <a:t>Recent successes: verified microprocessor, web browser, JVM </a:t>
            </a:r>
          </a:p>
          <a:p>
            <a:pPr marL="457200" indent="-457200">
              <a:spcBef>
                <a:spcPct val="20000"/>
              </a:spcBef>
              <a:buFont typeface="Wingdings" pitchFamily="2" charset="2"/>
              <a:buChar char="q"/>
              <a:defRPr/>
            </a:pPr>
            <a:r>
              <a:rPr lang="en-US" sz="2000" dirty="0" smtClean="0">
                <a:latin typeface="Comic Sans MS" pitchFamily="66" charset="0"/>
              </a:rPr>
              <a:t>Solution 3: Exhaustive search through state-space</a:t>
            </a:r>
          </a:p>
          <a:p>
            <a:pPr marL="914400" lvl="1" indent="-457200">
              <a:spcBef>
                <a:spcPct val="20000"/>
              </a:spcBef>
              <a:buFont typeface="Wingdings" pitchFamily="2" charset="2"/>
              <a:buChar char="§"/>
              <a:defRPr/>
            </a:pPr>
            <a:r>
              <a:rPr lang="en-US" sz="2000" dirty="0" smtClean="0">
                <a:latin typeface="Comic Sans MS" pitchFamily="66" charset="0"/>
              </a:rPr>
              <a:t>Fully automated, but has scalability limitations (may not work!)</a:t>
            </a:r>
          </a:p>
          <a:p>
            <a:pPr marL="914400" lvl="1" indent="-457200">
              <a:spcBef>
                <a:spcPct val="20000"/>
              </a:spcBef>
              <a:buFont typeface="Wingdings" pitchFamily="2" charset="2"/>
              <a:buChar char="§"/>
              <a:defRPr/>
            </a:pPr>
            <a:r>
              <a:rPr lang="en-US" sz="2000" dirty="0" smtClean="0">
                <a:latin typeface="Comic Sans MS" pitchFamily="66" charset="0"/>
              </a:rPr>
              <a:t>Complementary to simulation, increasingly used in industry</a:t>
            </a:r>
          </a:p>
          <a:p>
            <a:pPr marL="914400" lvl="1" indent="-457200">
              <a:spcBef>
                <a:spcPct val="20000"/>
              </a:spcBef>
              <a:buFont typeface="Wingdings" pitchFamily="2" charset="2"/>
              <a:buChar char="§"/>
              <a:defRPr/>
            </a:pPr>
            <a:r>
              <a:rPr lang="en-US" sz="2000" dirty="0" smtClean="0">
                <a:latin typeface="Comic Sans MS" pitchFamily="66" charset="0"/>
              </a:rPr>
              <a:t>Two approaches: On-the-fly enumerative search, </a:t>
            </a:r>
            <a:r>
              <a:rPr lang="en-US" sz="2000" dirty="0" smtClean="0">
                <a:solidFill>
                  <a:srgbClr val="C00000"/>
                </a:solidFill>
                <a:latin typeface="Comic Sans MS" pitchFamily="66" charset="0"/>
              </a:rPr>
              <a:t>Symbolic search</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75779"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Computing Reachable States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19200"/>
            <a:ext cx="8839200" cy="1828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Search algorithm can start with initial states, and explore transitions out of initial states, in a systematic manner</a:t>
            </a:r>
          </a:p>
          <a:p>
            <a:pPr marL="457200" indent="-457200">
              <a:spcBef>
                <a:spcPct val="20000"/>
              </a:spcBef>
              <a:buFont typeface="Wingdings" pitchFamily="2" charset="2"/>
              <a:buChar char="q"/>
              <a:defRPr/>
            </a:pPr>
            <a:r>
              <a:rPr lang="en-US" sz="2000" dirty="0" smtClean="0">
                <a:latin typeface="Comic Sans MS" pitchFamily="66" charset="0"/>
              </a:rPr>
              <a:t>Example: state </a:t>
            </a:r>
            <a:r>
              <a:rPr lang="en-US" sz="2000" dirty="0" err="1" smtClean="0">
                <a:latin typeface="Comic Sans MS" pitchFamily="66" charset="0"/>
              </a:rPr>
              <a:t>vars</a:t>
            </a:r>
            <a:r>
              <a:rPr lang="en-US" sz="2000" dirty="0" smtClean="0">
                <a:latin typeface="Comic Sans MS" pitchFamily="66" charset="0"/>
              </a:rPr>
              <a:t> are integers x, y; initially we know that 0&lt;=x&lt;=2 and 1&lt;y&lt;=2, and a single transition increments x and decrements y</a:t>
            </a:r>
          </a:p>
        </p:txBody>
      </p:sp>
      <p:cxnSp>
        <p:nvCxnSpPr>
          <p:cNvPr id="8" name="Straight Arrow Connector 7"/>
          <p:cNvCxnSpPr/>
          <p:nvPr/>
        </p:nvCxnSpPr>
        <p:spPr>
          <a:xfrm>
            <a:off x="1371600" y="4572000"/>
            <a:ext cx="1828800"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1676400" y="3200400"/>
            <a:ext cx="0" cy="1752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1676400" y="42672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1676400" y="39624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2286000" y="42672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1981200" y="42672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1981200" y="39624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2286000" y="3962400"/>
            <a:ext cx="76200" cy="762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Box 10"/>
          <p:cNvSpPr txBox="1">
            <a:spLocks noChangeArrowheads="1"/>
          </p:cNvSpPr>
          <p:nvPr/>
        </p:nvSpPr>
        <p:spPr bwMode="auto">
          <a:xfrm>
            <a:off x="457200" y="5029200"/>
            <a:ext cx="3649717" cy="830997"/>
          </a:xfrm>
          <a:prstGeom prst="rect">
            <a:avLst/>
          </a:prstGeom>
          <a:noFill/>
          <a:ln w="12700">
            <a:noFill/>
            <a:miter lim="800000"/>
            <a:headEnd/>
            <a:tailEnd/>
          </a:ln>
        </p:spPr>
        <p:txBody>
          <a:bodyPr wrap="none" anchor="ctr">
            <a:spAutoFit/>
          </a:bodyPr>
          <a:lstStyle/>
          <a:p>
            <a:pPr eaLnBrk="0" hangingPunct="0"/>
            <a:r>
              <a:rPr lang="en-US" sz="2400" dirty="0" smtClean="0"/>
              <a:t>Enumerative: </a:t>
            </a:r>
          </a:p>
          <a:p>
            <a:pPr eaLnBrk="0" hangingPunct="0"/>
            <a:r>
              <a:rPr lang="en-US" sz="2400" dirty="0" smtClean="0"/>
              <a:t>    Consider individual states</a:t>
            </a:r>
          </a:p>
        </p:txBody>
      </p:sp>
      <p:sp>
        <p:nvSpPr>
          <p:cNvPr id="19" name="Text Box 10"/>
          <p:cNvSpPr txBox="1">
            <a:spLocks noChangeArrowheads="1"/>
          </p:cNvSpPr>
          <p:nvPr/>
        </p:nvSpPr>
        <p:spPr bwMode="auto">
          <a:xfrm>
            <a:off x="3200400" y="4343400"/>
            <a:ext cx="317716" cy="461665"/>
          </a:xfrm>
          <a:prstGeom prst="rect">
            <a:avLst/>
          </a:prstGeom>
          <a:noFill/>
          <a:ln w="12700">
            <a:noFill/>
            <a:miter lim="800000"/>
            <a:headEnd/>
            <a:tailEnd/>
          </a:ln>
        </p:spPr>
        <p:txBody>
          <a:bodyPr wrap="none" anchor="ctr">
            <a:spAutoFit/>
          </a:bodyPr>
          <a:lstStyle/>
          <a:p>
            <a:pPr algn="ctr" eaLnBrk="0" hangingPunct="0"/>
            <a:r>
              <a:rPr lang="en-US" sz="2400" dirty="0" smtClean="0"/>
              <a:t>x</a:t>
            </a:r>
            <a:endParaRPr lang="en-US" sz="2400" dirty="0">
              <a:latin typeface="Symbol" pitchFamily="18" charset="2"/>
            </a:endParaRPr>
          </a:p>
        </p:txBody>
      </p:sp>
      <p:sp>
        <p:nvSpPr>
          <p:cNvPr id="20" name="Text Box 10"/>
          <p:cNvSpPr txBox="1">
            <a:spLocks noChangeArrowheads="1"/>
          </p:cNvSpPr>
          <p:nvPr/>
        </p:nvSpPr>
        <p:spPr bwMode="auto">
          <a:xfrm>
            <a:off x="1292194" y="3124200"/>
            <a:ext cx="324128" cy="461665"/>
          </a:xfrm>
          <a:prstGeom prst="rect">
            <a:avLst/>
          </a:prstGeom>
          <a:noFill/>
          <a:ln w="12700">
            <a:noFill/>
            <a:miter lim="800000"/>
            <a:headEnd/>
            <a:tailEnd/>
          </a:ln>
        </p:spPr>
        <p:txBody>
          <a:bodyPr wrap="none" anchor="ctr">
            <a:spAutoFit/>
          </a:bodyPr>
          <a:lstStyle/>
          <a:p>
            <a:pPr algn="ctr" eaLnBrk="0" hangingPunct="0"/>
            <a:r>
              <a:rPr lang="en-US" sz="2400" dirty="0" smtClean="0"/>
              <a:t>y</a:t>
            </a:r>
            <a:endParaRPr lang="en-US" sz="2400" dirty="0">
              <a:latin typeface="Symbol" pitchFamily="18" charset="2"/>
            </a:endParaRPr>
          </a:p>
        </p:txBody>
      </p:sp>
      <p:cxnSp>
        <p:nvCxnSpPr>
          <p:cNvPr id="21" name="Straight Arrow Connector 20"/>
          <p:cNvCxnSpPr/>
          <p:nvPr/>
        </p:nvCxnSpPr>
        <p:spPr>
          <a:xfrm>
            <a:off x="17526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20574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23622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2362200" y="43434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2057400" y="43434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1752600" y="43434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5761070" y="4648200"/>
            <a:ext cx="1828800" cy="1225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6065870" y="3276600"/>
            <a:ext cx="0" cy="1752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6" name="Text Box 10"/>
          <p:cNvSpPr txBox="1">
            <a:spLocks noChangeArrowheads="1"/>
          </p:cNvSpPr>
          <p:nvPr/>
        </p:nvSpPr>
        <p:spPr bwMode="auto">
          <a:xfrm>
            <a:off x="4876800" y="5029200"/>
            <a:ext cx="3133487" cy="830997"/>
          </a:xfrm>
          <a:prstGeom prst="rect">
            <a:avLst/>
          </a:prstGeom>
          <a:noFill/>
          <a:ln w="12700">
            <a:noFill/>
            <a:miter lim="800000"/>
            <a:headEnd/>
            <a:tailEnd/>
          </a:ln>
        </p:spPr>
        <p:txBody>
          <a:bodyPr wrap="none" anchor="ctr">
            <a:spAutoFit/>
          </a:bodyPr>
          <a:lstStyle/>
          <a:p>
            <a:pPr eaLnBrk="0" hangingPunct="0"/>
            <a:r>
              <a:rPr lang="en-US" sz="2400" dirty="0" smtClean="0"/>
              <a:t>Symbolic: </a:t>
            </a:r>
          </a:p>
          <a:p>
            <a:pPr eaLnBrk="0" hangingPunct="0"/>
            <a:r>
              <a:rPr lang="en-US" sz="2400" dirty="0" smtClean="0"/>
              <a:t>    Consider set of states</a:t>
            </a:r>
          </a:p>
        </p:txBody>
      </p:sp>
      <p:sp>
        <p:nvSpPr>
          <p:cNvPr id="37" name="Text Box 10"/>
          <p:cNvSpPr txBox="1">
            <a:spLocks noChangeArrowheads="1"/>
          </p:cNvSpPr>
          <p:nvPr/>
        </p:nvSpPr>
        <p:spPr bwMode="auto">
          <a:xfrm>
            <a:off x="7589870" y="4419600"/>
            <a:ext cx="317716" cy="461665"/>
          </a:xfrm>
          <a:prstGeom prst="rect">
            <a:avLst/>
          </a:prstGeom>
          <a:noFill/>
          <a:ln w="12700">
            <a:noFill/>
            <a:miter lim="800000"/>
            <a:headEnd/>
            <a:tailEnd/>
          </a:ln>
        </p:spPr>
        <p:txBody>
          <a:bodyPr wrap="none" anchor="ctr">
            <a:spAutoFit/>
          </a:bodyPr>
          <a:lstStyle/>
          <a:p>
            <a:pPr algn="ctr" eaLnBrk="0" hangingPunct="0"/>
            <a:r>
              <a:rPr lang="en-US" sz="2400" dirty="0" smtClean="0"/>
              <a:t>x</a:t>
            </a:r>
            <a:endParaRPr lang="en-US" sz="2400" dirty="0">
              <a:latin typeface="Symbol" pitchFamily="18" charset="2"/>
            </a:endParaRPr>
          </a:p>
        </p:txBody>
      </p:sp>
      <p:sp>
        <p:nvSpPr>
          <p:cNvPr id="38" name="Text Box 10"/>
          <p:cNvSpPr txBox="1">
            <a:spLocks noChangeArrowheads="1"/>
          </p:cNvSpPr>
          <p:nvPr/>
        </p:nvSpPr>
        <p:spPr bwMode="auto">
          <a:xfrm>
            <a:off x="5681664" y="3200400"/>
            <a:ext cx="324128" cy="461665"/>
          </a:xfrm>
          <a:prstGeom prst="rect">
            <a:avLst/>
          </a:prstGeom>
          <a:noFill/>
          <a:ln w="12700">
            <a:noFill/>
            <a:miter lim="800000"/>
            <a:headEnd/>
            <a:tailEnd/>
          </a:ln>
        </p:spPr>
        <p:txBody>
          <a:bodyPr wrap="none" anchor="ctr">
            <a:spAutoFit/>
          </a:bodyPr>
          <a:lstStyle/>
          <a:p>
            <a:pPr algn="ctr" eaLnBrk="0" hangingPunct="0"/>
            <a:r>
              <a:rPr lang="en-US" sz="2400" dirty="0" smtClean="0"/>
              <a:t>y</a:t>
            </a:r>
            <a:endParaRPr lang="en-US" sz="2400" dirty="0">
              <a:latin typeface="Symbol" pitchFamily="18" charset="2"/>
            </a:endParaRPr>
          </a:p>
        </p:txBody>
      </p:sp>
      <p:cxnSp>
        <p:nvCxnSpPr>
          <p:cNvPr id="41" name="Straight Arrow Connector 40"/>
          <p:cNvCxnSpPr/>
          <p:nvPr/>
        </p:nvCxnSpPr>
        <p:spPr>
          <a:xfrm>
            <a:off x="69342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6096000" y="4038600"/>
            <a:ext cx="838200" cy="381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6324600" y="4267200"/>
            <a:ext cx="838200" cy="381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p:cNvCxnSpPr/>
          <p:nvPr/>
        </p:nvCxnSpPr>
        <p:spPr>
          <a:xfrm>
            <a:off x="6096000" y="4419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096000" y="4038600"/>
            <a:ext cx="228600" cy="2286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0" name="Group 39"/>
          <p:cNvGrpSpPr/>
          <p:nvPr/>
        </p:nvGrpSpPr>
        <p:grpSpPr>
          <a:xfrm>
            <a:off x="0" y="6142038"/>
            <a:ext cx="9144000" cy="715962"/>
            <a:chOff x="0" y="6142038"/>
            <a:chExt cx="9144000" cy="715962"/>
          </a:xfrm>
        </p:grpSpPr>
        <p:pic>
          <p:nvPicPr>
            <p:cNvPr id="4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5" name="Object 2"/>
            <p:cNvGraphicFramePr>
              <a:graphicFrameLocks noChangeAspect="1"/>
            </p:cNvGraphicFramePr>
            <p:nvPr/>
          </p:nvGraphicFramePr>
          <p:xfrm>
            <a:off x="8653463" y="6163469"/>
            <a:ext cx="490537" cy="673100"/>
          </p:xfrm>
          <a:graphic>
            <a:graphicData uri="http://schemas.openxmlformats.org/presentationml/2006/ole">
              <p:oleObj spid="_x0000_s76803"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8"/>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6"/>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7"/>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4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47"/>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48"/>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18" grpId="0"/>
      <p:bldP spid="19" grpId="0"/>
      <p:bldP spid="20" grpId="0"/>
      <p:bldP spid="36" grpId="0"/>
      <p:bldP spid="37" grpId="0"/>
      <p:bldP spid="38" grpId="0"/>
      <p:bldP spid="46" grpId="0" animBg="1"/>
      <p:bldP spid="47"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7"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Towards Symbolic Search Algorithm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6858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We need a way to represent and manipulate  sets of states</a:t>
            </a:r>
          </a:p>
          <a:p>
            <a:pPr marL="457200" indent="-457200">
              <a:spcBef>
                <a:spcPct val="20000"/>
              </a:spcBef>
              <a:buFont typeface="Wingdings" pitchFamily="2" charset="2"/>
              <a:buChar char="q"/>
              <a:defRPr/>
            </a:pPr>
            <a:r>
              <a:rPr lang="en-US" sz="2000" dirty="0" smtClean="0">
                <a:latin typeface="Comic Sans MS" pitchFamily="66" charset="0"/>
              </a:rPr>
              <a:t>Basic data structure: region</a:t>
            </a:r>
          </a:p>
          <a:p>
            <a:pPr marL="914400" lvl="1" indent="-457200">
              <a:spcBef>
                <a:spcPct val="20000"/>
              </a:spcBef>
              <a:buFont typeface="Wingdings" pitchFamily="2" charset="2"/>
              <a:buChar char="§"/>
              <a:defRPr/>
            </a:pPr>
            <a:r>
              <a:rPr lang="en-US" sz="2000" dirty="0" smtClean="0">
                <a:latin typeface="Comic Sans MS" pitchFamily="66" charset="0"/>
              </a:rPr>
              <a:t>For now, a region is given by a Boolean-valued expression/formula</a:t>
            </a:r>
          </a:p>
          <a:p>
            <a:pPr marL="914400" lvl="1" indent="-457200">
              <a:spcBef>
                <a:spcPct val="20000"/>
              </a:spcBef>
              <a:buFont typeface="Wingdings" pitchFamily="2" charset="2"/>
              <a:buChar char="§"/>
              <a:defRPr/>
            </a:pPr>
            <a:r>
              <a:rPr lang="en-US" sz="2000" dirty="0" smtClean="0">
                <a:latin typeface="Comic Sans MS" pitchFamily="66" charset="0"/>
              </a:rPr>
              <a:t>Example 1: (x &amp; y ) | z, where </a:t>
            </a:r>
            <a:r>
              <a:rPr lang="en-US" sz="2000" dirty="0" err="1" smtClean="0">
                <a:latin typeface="Comic Sans MS" pitchFamily="66" charset="0"/>
              </a:rPr>
              <a:t>x,y,z</a:t>
            </a:r>
            <a:r>
              <a:rPr lang="en-US" sz="2000" dirty="0" smtClean="0">
                <a:latin typeface="Comic Sans MS" pitchFamily="66" charset="0"/>
              </a:rPr>
              <a:t> are </a:t>
            </a:r>
            <a:r>
              <a:rPr lang="en-US" sz="2000" dirty="0" err="1" smtClean="0">
                <a:latin typeface="Comic Sans MS" pitchFamily="66" charset="0"/>
              </a:rPr>
              <a:t>boolean</a:t>
            </a:r>
            <a:r>
              <a:rPr lang="en-US" sz="2000" dirty="0" smtClean="0">
                <a:latin typeface="Comic Sans MS" pitchFamily="66" charset="0"/>
              </a:rPr>
              <a:t> </a:t>
            </a:r>
            <a:r>
              <a:rPr lang="en-US" sz="2000" dirty="0" err="1" smtClean="0">
                <a:latin typeface="Comic Sans MS" pitchFamily="66" charset="0"/>
              </a:rPr>
              <a:t>vars</a:t>
            </a:r>
            <a:endParaRPr lang="en-US" sz="2000" dirty="0" smtClean="0">
              <a:latin typeface="Comic Sans MS" pitchFamily="66" charset="0"/>
            </a:endParaRPr>
          </a:p>
          <a:p>
            <a:pPr marL="914400" lvl="1" indent="-457200">
              <a:spcBef>
                <a:spcPct val="20000"/>
              </a:spcBef>
              <a:buFont typeface="Wingdings" pitchFamily="2" charset="2"/>
              <a:buChar char="§"/>
              <a:defRPr/>
            </a:pPr>
            <a:r>
              <a:rPr lang="en-US" sz="2000" dirty="0" smtClean="0">
                <a:latin typeface="Comic Sans MS" pitchFamily="66" charset="0"/>
              </a:rPr>
              <a:t>Example 2: (x &lt;= y+1) &amp; (0 &lt;= x &lt;= 3), where </a:t>
            </a:r>
            <a:r>
              <a:rPr lang="en-US" sz="2000" dirty="0" err="1" smtClean="0">
                <a:latin typeface="Comic Sans MS" pitchFamily="66" charset="0"/>
              </a:rPr>
              <a:t>x,y</a:t>
            </a:r>
            <a:r>
              <a:rPr lang="en-US" sz="2000" dirty="0" smtClean="0">
                <a:latin typeface="Comic Sans MS" pitchFamily="66" charset="0"/>
              </a:rPr>
              <a:t> are </a:t>
            </a:r>
            <a:r>
              <a:rPr lang="en-US" sz="2000" dirty="0" err="1" smtClean="0">
                <a:latin typeface="Comic Sans MS" pitchFamily="66" charset="0"/>
              </a:rPr>
              <a:t>int</a:t>
            </a:r>
            <a:r>
              <a:rPr lang="en-US" sz="2000" dirty="0" smtClean="0">
                <a:latin typeface="Comic Sans MS" pitchFamily="66" charset="0"/>
              </a:rPr>
              <a:t>/real </a:t>
            </a:r>
            <a:r>
              <a:rPr lang="en-US" sz="2000" dirty="0" err="1" smtClean="0">
                <a:latin typeface="Comic Sans MS" pitchFamily="66" charset="0"/>
              </a:rPr>
              <a:t>vars</a:t>
            </a: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What operations are needed on regions?</a:t>
            </a:r>
          </a:p>
          <a:p>
            <a:pPr marL="914400" lvl="1" indent="-457200">
              <a:spcBef>
                <a:spcPct val="20000"/>
              </a:spcBef>
              <a:buFont typeface="Wingdings" pitchFamily="2" charset="2"/>
              <a:buChar char="§"/>
              <a:defRPr/>
            </a:pPr>
            <a:r>
              <a:rPr lang="en-US" sz="2000" dirty="0" smtClean="0">
                <a:latin typeface="Comic Sans MS" pitchFamily="66" charset="0"/>
              </a:rPr>
              <a:t>Will become apparent as we develop the algorithm </a:t>
            </a:r>
          </a:p>
          <a:p>
            <a:pPr marL="457200" indent="-457200">
              <a:spcBef>
                <a:spcPct val="20000"/>
              </a:spcBef>
              <a:buFont typeface="Wingdings" pitchFamily="2" charset="2"/>
              <a:buChar char="q"/>
              <a:defRPr/>
            </a:pPr>
            <a:r>
              <a:rPr lang="en-US" sz="2000" dirty="0" smtClean="0">
                <a:latin typeface="Comic Sans MS" pitchFamily="66" charset="0"/>
              </a:rPr>
              <a:t>Is there a “better” implementation of regions other than formulas?</a:t>
            </a:r>
          </a:p>
          <a:p>
            <a:pPr marL="914400" lvl="1" indent="-457200">
              <a:spcBef>
                <a:spcPct val="20000"/>
              </a:spcBef>
              <a:buFont typeface="Wingdings" pitchFamily="2" charset="2"/>
              <a:buChar char="§"/>
              <a:defRPr/>
            </a:pPr>
            <a:r>
              <a:rPr lang="en-US" sz="2000" dirty="0" smtClean="0">
                <a:latin typeface="Comic Sans MS" pitchFamily="66" charset="0"/>
              </a:rPr>
              <a:t>Yes! Ordered Binary Decision Diagrams (OBDDs) for </a:t>
            </a:r>
            <a:r>
              <a:rPr lang="en-US" sz="2000" dirty="0" err="1" smtClean="0">
                <a:latin typeface="Comic Sans MS" pitchFamily="66" charset="0"/>
              </a:rPr>
              <a:t>boolean</a:t>
            </a:r>
            <a:r>
              <a:rPr lang="en-US" sz="2000" dirty="0" smtClean="0">
                <a:latin typeface="Comic Sans MS" pitchFamily="66" charset="0"/>
              </a:rPr>
              <a:t> </a:t>
            </a:r>
            <a:r>
              <a:rPr lang="en-US" sz="2000" dirty="0" err="1" smtClean="0">
                <a:latin typeface="Comic Sans MS" pitchFamily="66" charset="0"/>
              </a:rPr>
              <a:t>vars</a:t>
            </a:r>
            <a:endParaRPr lang="en-US" sz="2000" dirty="0" smtClean="0">
              <a:latin typeface="Comic Sans MS" pitchFamily="66" charset="0"/>
            </a:endParaRPr>
          </a:p>
          <a:p>
            <a:pPr marL="914400" lvl="1" indent="-457200">
              <a:spcBef>
                <a:spcPct val="20000"/>
              </a:spcBef>
              <a:buFont typeface="Wingdings" pitchFamily="2" charset="2"/>
              <a:buChar char="§"/>
              <a:defRPr/>
            </a:pPr>
            <a:r>
              <a:rPr lang="en-US" sz="2000" dirty="0" err="1" smtClean="0">
                <a:latin typeface="Comic Sans MS" pitchFamily="66" charset="0"/>
              </a:rPr>
              <a:t>Polyhedra</a:t>
            </a:r>
            <a:r>
              <a:rPr lang="en-US" sz="2000" dirty="0" smtClean="0">
                <a:latin typeface="Comic Sans MS" pitchFamily="66" charset="0"/>
              </a:rPr>
              <a:t> (matrices) for real-valued </a:t>
            </a:r>
            <a:r>
              <a:rPr lang="en-US" sz="2000" dirty="0" err="1" smtClean="0">
                <a:latin typeface="Comic Sans MS" pitchFamily="66" charset="0"/>
              </a:rPr>
              <a:t>vars</a:t>
            </a:r>
            <a:endParaRPr lang="en-US" sz="2000" dirty="0" smtClean="0">
              <a:solidFill>
                <a:srgbClr val="C00000"/>
              </a:solidFill>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77827"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fontScale="90000"/>
          </a:bodyPr>
          <a:lstStyle/>
          <a:p>
            <a:r>
              <a:rPr lang="en-US" sz="2800" dirty="0" smtClean="0">
                <a:solidFill>
                  <a:srgbClr val="C00000"/>
                </a:solidFill>
                <a:latin typeface="Comic Sans MS" pitchFamily="66" charset="0"/>
                <a:cs typeface="Times New Roman" pitchFamily="18" charset="0"/>
              </a:rPr>
              <a:t>Symbolic Representation of Transition Systems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a transition system T with variables S</a:t>
            </a:r>
          </a:p>
          <a:p>
            <a:pPr marL="457200" indent="-457200">
              <a:spcBef>
                <a:spcPct val="20000"/>
              </a:spcBef>
              <a:buFont typeface="Wingdings" pitchFamily="2" charset="2"/>
              <a:buChar char="q"/>
              <a:defRPr/>
            </a:pPr>
            <a:r>
              <a:rPr lang="en-US" sz="2000" dirty="0" smtClean="0">
                <a:latin typeface="Comic Sans MS" pitchFamily="66" charset="0"/>
              </a:rPr>
              <a:t>How to represent the set of initial states?</a:t>
            </a:r>
          </a:p>
          <a:p>
            <a:pPr marL="914400" lvl="1" indent="-457200">
              <a:spcBef>
                <a:spcPct val="20000"/>
              </a:spcBef>
              <a:buFont typeface="Wingdings" pitchFamily="2" charset="2"/>
              <a:buChar char="§"/>
              <a:defRPr/>
            </a:pPr>
            <a:r>
              <a:rPr lang="en-US" sz="2000" dirty="0" smtClean="0">
                <a:latin typeface="Comic Sans MS" pitchFamily="66" charset="0"/>
              </a:rPr>
              <a:t>By a formula </a:t>
            </a:r>
            <a:r>
              <a:rPr lang="en-US" sz="2000" dirty="0" smtClean="0">
                <a:latin typeface="Symbol" pitchFamily="18" charset="2"/>
              </a:rPr>
              <a:t>j</a:t>
            </a:r>
            <a:r>
              <a:rPr lang="en-US" sz="2000" baseline="-25000" dirty="0" smtClean="0">
                <a:latin typeface="Comic Sans MS" pitchFamily="66" charset="0"/>
              </a:rPr>
              <a:t>I</a:t>
            </a:r>
            <a:r>
              <a:rPr lang="en-US" sz="2000" dirty="0" smtClean="0">
                <a:latin typeface="Comic Sans MS" pitchFamily="66" charset="0"/>
              </a:rPr>
              <a:t> over variables S</a:t>
            </a:r>
          </a:p>
          <a:p>
            <a:pPr marL="914400" lvl="1" indent="-457200">
              <a:spcBef>
                <a:spcPct val="20000"/>
              </a:spcBef>
              <a:buFont typeface="Wingdings" pitchFamily="2" charset="2"/>
              <a:buChar char="§"/>
              <a:defRPr/>
            </a:pPr>
            <a:r>
              <a:rPr lang="en-US" sz="2000" dirty="0" smtClean="0">
                <a:latin typeface="Comic Sans MS" pitchFamily="66" charset="0"/>
              </a:rPr>
              <a:t>Easy to obtain this from the initialization description Init </a:t>
            </a:r>
          </a:p>
          <a:p>
            <a:pPr marL="914400" lvl="1" indent="-457200">
              <a:spcBef>
                <a:spcPct val="20000"/>
              </a:spcBef>
              <a:buFont typeface="Wingdings" pitchFamily="2" charset="2"/>
              <a:buChar char="§"/>
              <a:defRPr/>
            </a:pPr>
            <a:r>
              <a:rPr lang="en-US" sz="2000" dirty="0" smtClean="0">
                <a:latin typeface="Comic Sans MS" pitchFamily="66" charset="0"/>
              </a:rPr>
              <a:t>For example, for the GCD program, </a:t>
            </a:r>
            <a:r>
              <a:rPr lang="en-US" sz="2000" dirty="0" smtClean="0">
                <a:latin typeface="Symbol" pitchFamily="18" charset="2"/>
              </a:rPr>
              <a:t>j</a:t>
            </a:r>
            <a:r>
              <a:rPr lang="en-US" sz="2000" baseline="-25000" dirty="0" smtClean="0">
                <a:latin typeface="Comic Sans MS" pitchFamily="66" charset="0"/>
              </a:rPr>
              <a:t>I</a:t>
            </a:r>
            <a:r>
              <a:rPr lang="en-US" sz="2000" dirty="0" smtClean="0">
                <a:latin typeface="Comic Sans MS" pitchFamily="66" charset="0"/>
              </a:rPr>
              <a:t> is (x=m) &amp;(y=n) &amp;(mode=loop)</a:t>
            </a:r>
          </a:p>
          <a:p>
            <a:pPr marL="457200" indent="-457200">
              <a:spcBef>
                <a:spcPct val="20000"/>
              </a:spcBef>
              <a:buFont typeface="Wingdings" pitchFamily="2" charset="2"/>
              <a:buChar char="q"/>
              <a:defRPr/>
            </a:pPr>
            <a:r>
              <a:rPr lang="en-US" sz="2000" dirty="0" smtClean="0">
                <a:latin typeface="Comic Sans MS" pitchFamily="66" charset="0"/>
              </a:rPr>
              <a:t>How to represent the set of transitions?</a:t>
            </a:r>
          </a:p>
          <a:p>
            <a:pPr marL="914400" lvl="1" indent="-457200">
              <a:spcBef>
                <a:spcPct val="20000"/>
              </a:spcBef>
              <a:buFont typeface="Wingdings" pitchFamily="2" charset="2"/>
              <a:buChar char="§"/>
              <a:defRPr/>
            </a:pPr>
            <a:r>
              <a:rPr lang="en-US" sz="2000" dirty="0" smtClean="0">
                <a:latin typeface="Comic Sans MS" pitchFamily="66" charset="0"/>
              </a:rPr>
              <a:t>Convention: Primed variable denotes updated value (that is, value in the target state of a transition)</a:t>
            </a:r>
          </a:p>
          <a:p>
            <a:pPr marL="914400" lvl="1" indent="-457200">
              <a:spcBef>
                <a:spcPct val="20000"/>
              </a:spcBef>
              <a:buFont typeface="Wingdings" pitchFamily="2" charset="2"/>
              <a:buChar char="§"/>
              <a:defRPr/>
            </a:pPr>
            <a:r>
              <a:rPr lang="en-US" sz="2000" dirty="0" smtClean="0">
                <a:latin typeface="Comic Sans MS" pitchFamily="66" charset="0"/>
              </a:rPr>
              <a:t>Transitions are given by a formula over </a:t>
            </a:r>
            <a:r>
              <a:rPr lang="en-US" sz="2000" dirty="0" err="1" smtClean="0">
                <a:latin typeface="Symbol" pitchFamily="18" charset="2"/>
              </a:rPr>
              <a:t>j</a:t>
            </a:r>
            <a:r>
              <a:rPr lang="en-US" sz="2000" baseline="-25000" dirty="0" err="1" smtClean="0">
                <a:latin typeface="Comic Sans MS" pitchFamily="66" charset="0"/>
              </a:rPr>
              <a:t>T</a:t>
            </a:r>
            <a:r>
              <a:rPr lang="en-US" sz="2000" baseline="-25000" dirty="0" smtClean="0">
                <a:latin typeface="Comic Sans MS" pitchFamily="66" charset="0"/>
              </a:rPr>
              <a:t>  </a:t>
            </a:r>
            <a:r>
              <a:rPr lang="en-US" sz="2000" dirty="0" smtClean="0">
                <a:latin typeface="Comic Sans MS" pitchFamily="66" charset="0"/>
              </a:rPr>
              <a:t>variables S U S’ </a:t>
            </a:r>
          </a:p>
          <a:p>
            <a:pPr marL="457200" indent="-457200">
              <a:spcBef>
                <a:spcPct val="20000"/>
              </a:spcBef>
              <a:buFont typeface="Wingdings" pitchFamily="2" charset="2"/>
              <a:buChar char="q"/>
              <a:defRPr/>
            </a:pPr>
            <a:r>
              <a:rPr lang="en-US" sz="2000" dirty="0" smtClean="0">
                <a:latin typeface="Comic Sans MS" pitchFamily="66" charset="0"/>
              </a:rPr>
              <a:t>Example: In one transition, increment x and decrement y:</a:t>
            </a:r>
          </a:p>
          <a:p>
            <a:pPr marL="914400" lvl="1" indent="-457200">
              <a:spcBef>
                <a:spcPct val="20000"/>
              </a:spcBef>
              <a:buFont typeface="Wingdings" pitchFamily="2" charset="2"/>
              <a:buChar char="§"/>
              <a:defRPr/>
            </a:pPr>
            <a:r>
              <a:rPr lang="en-US" sz="2000" dirty="0" smtClean="0">
                <a:latin typeface="Comic Sans MS" pitchFamily="66" charset="0"/>
              </a:rPr>
              <a:t>(x’ = x+1) &amp; (y’ = y-1)</a:t>
            </a:r>
          </a:p>
          <a:p>
            <a:pPr marL="914400" lvl="1" indent="-457200">
              <a:spcBef>
                <a:spcPct val="20000"/>
              </a:spcBef>
              <a:buFont typeface="Wingdings" pitchFamily="2" charset="2"/>
              <a:buChar char="§"/>
              <a:defRPr/>
            </a:pPr>
            <a:r>
              <a:rPr lang="en-US" sz="2000" dirty="0" smtClean="0">
                <a:latin typeface="Comic Sans MS" pitchFamily="66" charset="0"/>
              </a:rPr>
              <a:t>A pair of states (</a:t>
            </a:r>
            <a:r>
              <a:rPr lang="en-US" sz="2000" dirty="0" err="1" smtClean="0">
                <a:latin typeface="Comic Sans MS" pitchFamily="66" charset="0"/>
              </a:rPr>
              <a:t>s,t</a:t>
            </a:r>
            <a:r>
              <a:rPr lang="en-US" sz="2000" dirty="0" smtClean="0">
                <a:latin typeface="Comic Sans MS" pitchFamily="66" charset="0"/>
              </a:rPr>
              <a:t>) over </a:t>
            </a:r>
            <a:r>
              <a:rPr lang="en-US" sz="2000" dirty="0" err="1" smtClean="0">
                <a:latin typeface="Comic Sans MS" pitchFamily="66" charset="0"/>
              </a:rPr>
              <a:t>x,y</a:t>
            </a:r>
            <a:r>
              <a:rPr lang="en-US" sz="2000" dirty="0" smtClean="0">
                <a:latin typeface="Comic Sans MS" pitchFamily="66" charset="0"/>
              </a:rPr>
              <a:t> satisfies this formula exactly when t(x)=s(x)+1 and t(y)=s(y)-1</a:t>
            </a:r>
          </a:p>
          <a:p>
            <a:pPr marL="457200" indent="-457200">
              <a:spcBef>
                <a:spcPct val="20000"/>
              </a:spcBef>
              <a:buFont typeface="Wingdings" pitchFamily="2" charset="2"/>
              <a:buChar char="q"/>
              <a:defRPr/>
            </a:pPr>
            <a:r>
              <a:rPr lang="en-US" sz="2000" dirty="0" smtClean="0">
                <a:latin typeface="Comic Sans MS" pitchFamily="66" charset="0"/>
              </a:rPr>
              <a:t>Benefit: Uniformity. If T has k variables, then a set of states given by a region over k </a:t>
            </a:r>
            <a:r>
              <a:rPr lang="en-US" sz="2000" dirty="0" err="1" smtClean="0">
                <a:latin typeface="Comic Sans MS" pitchFamily="66" charset="0"/>
              </a:rPr>
              <a:t>vars</a:t>
            </a:r>
            <a:r>
              <a:rPr lang="en-US" sz="2000" dirty="0" smtClean="0">
                <a:latin typeface="Comic Sans MS" pitchFamily="66" charset="0"/>
              </a:rPr>
              <a:t>, and transitions given by a region over 2k </a:t>
            </a:r>
            <a:r>
              <a:rPr lang="en-US" sz="2000" dirty="0" err="1" smtClean="0">
                <a:latin typeface="Comic Sans MS" pitchFamily="66" charset="0"/>
              </a:rPr>
              <a:t>vars</a:t>
            </a: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78851"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Transition Formula for GCD</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Suppose a single step is given by:</a:t>
            </a:r>
          </a:p>
          <a:p>
            <a:pPr marL="914400" lvl="1" indent="-457200">
              <a:spcBef>
                <a:spcPct val="20000"/>
              </a:spcBef>
              <a:defRPr/>
            </a:pPr>
            <a:r>
              <a:rPr lang="en-US" sz="2000" dirty="0" smtClean="0">
                <a:latin typeface="Comic Sans MS" pitchFamily="66" charset="0"/>
              </a:rPr>
              <a:t>	if (x&gt;0 &amp; y&gt;0) then if (x&gt;y) then x:=x-y else y:=y-x</a:t>
            </a:r>
          </a:p>
          <a:p>
            <a:pPr marL="457200" indent="-457200">
              <a:spcBef>
                <a:spcPct val="20000"/>
              </a:spcBef>
              <a:buFont typeface="Wingdings" pitchFamily="2" charset="2"/>
              <a:buChar char="q"/>
              <a:defRPr/>
            </a:pPr>
            <a:r>
              <a:rPr lang="en-US" sz="2000" dirty="0" smtClean="0">
                <a:latin typeface="Comic Sans MS" pitchFamily="66" charset="0"/>
              </a:rPr>
              <a:t>We want to get a formula </a:t>
            </a:r>
            <a:r>
              <a:rPr lang="en-US" sz="2000" dirty="0" err="1" smtClean="0">
                <a:latin typeface="Symbol" pitchFamily="18" charset="2"/>
              </a:rPr>
              <a:t>j</a:t>
            </a:r>
            <a:r>
              <a:rPr lang="en-US" sz="2000" baseline="-25000" dirty="0" err="1" smtClean="0">
                <a:latin typeface="Comic Sans MS" pitchFamily="66" charset="0"/>
              </a:rPr>
              <a:t>T</a:t>
            </a:r>
            <a:r>
              <a:rPr lang="en-US" sz="2000" dirty="0" smtClean="0">
                <a:latin typeface="Comic Sans MS" pitchFamily="66" charset="0"/>
              </a:rPr>
              <a:t> over variables x, y, x’, y’ to capture this</a:t>
            </a:r>
          </a:p>
          <a:p>
            <a:pPr marL="457200" indent="-457200">
              <a:spcBef>
                <a:spcPct val="20000"/>
              </a:spcBef>
              <a:buFont typeface="Wingdings" pitchFamily="2" charset="2"/>
              <a:buChar char="q"/>
              <a:defRPr/>
            </a:pPr>
            <a:r>
              <a:rPr lang="en-US" sz="2000" dirty="0" smtClean="0">
                <a:latin typeface="Comic Sans MS" pitchFamily="66" charset="0"/>
              </a:rPr>
              <a:t>Assignment x := x-y corresponds to constraint x’ = x-y</a:t>
            </a:r>
          </a:p>
          <a:p>
            <a:pPr marL="457200" indent="-457200">
              <a:spcBef>
                <a:spcPct val="20000"/>
              </a:spcBef>
              <a:buFont typeface="Wingdings" pitchFamily="2" charset="2"/>
              <a:buChar char="q"/>
              <a:defRPr/>
            </a:pPr>
            <a:r>
              <a:rPr lang="en-US" sz="2000" dirty="0" smtClean="0">
                <a:latin typeface="Comic Sans MS" pitchFamily="66" charset="0"/>
              </a:rPr>
              <a:t>But this is not enough. In code, if y is not assigned explicitly, it stays unchanged. In formulas, we must say y’=y to enforce this</a:t>
            </a:r>
          </a:p>
          <a:p>
            <a:pPr marL="457200" indent="-457200">
              <a:spcBef>
                <a:spcPct val="20000"/>
              </a:spcBef>
              <a:buFont typeface="Wingdings" pitchFamily="2" charset="2"/>
              <a:buChar char="q"/>
              <a:defRPr/>
            </a:pPr>
            <a:r>
              <a:rPr lang="en-US" sz="2000" dirty="0" smtClean="0">
                <a:latin typeface="Comic Sans MS" pitchFamily="66" charset="0"/>
              </a:rPr>
              <a:t>Assignment x := x-y corresponds to formula (x’=x-y &amp; y’=y)</a:t>
            </a:r>
          </a:p>
          <a:p>
            <a:pPr marL="457200" indent="-457200">
              <a:spcBef>
                <a:spcPct val="20000"/>
              </a:spcBef>
              <a:buFont typeface="Wingdings" pitchFamily="2" charset="2"/>
              <a:buChar char="q"/>
              <a:defRPr/>
            </a:pPr>
            <a:r>
              <a:rPr lang="en-US" sz="2000" dirty="0" smtClean="0">
                <a:latin typeface="Comic Sans MS" pitchFamily="66" charset="0"/>
              </a:rPr>
              <a:t>Assignment y:=y-x corresponds to formula (x’=x &amp; y’=y-x)</a:t>
            </a:r>
          </a:p>
          <a:p>
            <a:pPr marL="457200" indent="-457200">
              <a:spcBef>
                <a:spcPct val="20000"/>
              </a:spcBef>
              <a:buFont typeface="Wingdings" pitchFamily="2" charset="2"/>
              <a:buChar char="q"/>
              <a:defRPr/>
            </a:pPr>
            <a:r>
              <a:rPr lang="en-US" sz="2000" dirty="0" smtClean="0">
                <a:latin typeface="Comic Sans MS" pitchFamily="66" charset="0"/>
              </a:rPr>
              <a:t>Conditional statement if (x&gt;y) then x:=x-y else y:=y-x becomes </a:t>
            </a:r>
          </a:p>
          <a:p>
            <a:pPr marL="457200" indent="-457200">
              <a:spcBef>
                <a:spcPct val="20000"/>
              </a:spcBef>
              <a:defRPr/>
            </a:pPr>
            <a:r>
              <a:rPr lang="en-US" sz="2000" dirty="0" smtClean="0">
                <a:latin typeface="Comic Sans MS" pitchFamily="66" charset="0"/>
              </a:rPr>
              <a:t>		</a:t>
            </a:r>
            <a:r>
              <a:rPr lang="en-US" sz="2000" dirty="0" smtClean="0">
                <a:latin typeface="Symbol" pitchFamily="18" charset="2"/>
              </a:rPr>
              <a:t>f</a:t>
            </a:r>
            <a:r>
              <a:rPr lang="en-US" sz="2000" dirty="0" smtClean="0">
                <a:latin typeface="Comic Sans MS" pitchFamily="66" charset="0"/>
              </a:rPr>
              <a:t>: [(x&gt;y) &amp; (x’=x-y) &amp; (y’=y)] | [ ~(x&gt;y) &amp; (x’=x) &amp; (y’=y-x)]</a:t>
            </a:r>
          </a:p>
          <a:p>
            <a:pPr marL="457200" indent="-457200">
              <a:spcBef>
                <a:spcPct val="20000"/>
              </a:spcBef>
              <a:buFont typeface="Wingdings" pitchFamily="2" charset="2"/>
              <a:buChar char="q"/>
              <a:defRPr/>
            </a:pPr>
            <a:r>
              <a:rPr lang="en-US" sz="2000" dirty="0" smtClean="0">
                <a:latin typeface="Comic Sans MS" pitchFamily="66" charset="0"/>
              </a:rPr>
              <a:t>Desired transition formula </a:t>
            </a:r>
            <a:r>
              <a:rPr lang="en-US" sz="2000" dirty="0" err="1" smtClean="0">
                <a:latin typeface="Symbol" pitchFamily="18" charset="2"/>
              </a:rPr>
              <a:t>j</a:t>
            </a:r>
            <a:r>
              <a:rPr lang="en-US" sz="2000" baseline="-25000" dirty="0" err="1" smtClean="0">
                <a:latin typeface="Comic Sans MS" pitchFamily="66" charset="0"/>
              </a:rPr>
              <a:t>T</a:t>
            </a:r>
            <a:r>
              <a:rPr lang="en-US" sz="2000" baseline="-25000" dirty="0" smtClean="0">
                <a:latin typeface="Comic Sans MS" pitchFamily="66" charset="0"/>
              </a:rPr>
              <a:t> </a:t>
            </a:r>
            <a:r>
              <a:rPr lang="en-US" sz="2000" dirty="0" smtClean="0">
                <a:latin typeface="Comic Sans MS" pitchFamily="66" charset="0"/>
              </a:rPr>
              <a:t>for the entire statement is</a:t>
            </a:r>
          </a:p>
          <a:p>
            <a:pPr marL="457200" indent="-457200">
              <a:spcBef>
                <a:spcPct val="20000"/>
              </a:spcBef>
              <a:defRPr/>
            </a:pPr>
            <a:r>
              <a:rPr lang="en-US" sz="2000" dirty="0" smtClean="0">
                <a:latin typeface="Comic Sans MS" pitchFamily="66" charset="0"/>
              </a:rPr>
              <a:t>		[(x&gt;0 &amp; y&gt;0) &amp; </a:t>
            </a:r>
            <a:r>
              <a:rPr lang="en-US" sz="2000" dirty="0" smtClean="0">
                <a:latin typeface="Symbol" pitchFamily="18" charset="2"/>
              </a:rPr>
              <a:t>f</a:t>
            </a:r>
            <a:r>
              <a:rPr lang="en-US" sz="2000" dirty="0" smtClean="0">
                <a:latin typeface="Comic Sans MS" pitchFamily="66" charset="0"/>
              </a:rPr>
              <a:t>] | [~(x&gt;0 &amp; y&gt;0) &amp; (x’=x) &amp; (y’=y)]</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79875"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Recap: Symbolic Transition Systems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Region over variables X is a data structure that represents a set of states assigning values to X</a:t>
            </a:r>
          </a:p>
          <a:p>
            <a:pPr marL="457200" indent="-457200">
              <a:spcBef>
                <a:spcPct val="20000"/>
              </a:spcBef>
              <a:buFont typeface="Wingdings" pitchFamily="2" charset="2"/>
              <a:buChar char="q"/>
              <a:defRPr/>
            </a:pPr>
            <a:r>
              <a:rPr lang="en-US" sz="2000" dirty="0" smtClean="0">
                <a:latin typeface="Comic Sans MS" pitchFamily="66" charset="0"/>
              </a:rPr>
              <a:t>Transition system T with state variables S represented by</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Region </a:t>
            </a:r>
            <a:r>
              <a:rPr lang="en-US" sz="2000" dirty="0" smtClean="0">
                <a:latin typeface="Symbol" panose="05050102010706020507" pitchFamily="18" charset="2"/>
              </a:rPr>
              <a:t>j</a:t>
            </a:r>
            <a:r>
              <a:rPr lang="en-US" sz="2000" baseline="-25000" dirty="0" smtClean="0">
                <a:latin typeface="Comic Sans MS" pitchFamily="66" charset="0"/>
              </a:rPr>
              <a:t>I</a:t>
            </a:r>
            <a:r>
              <a:rPr lang="en-US" sz="2000" dirty="0" smtClean="0">
                <a:latin typeface="Comic Sans MS" pitchFamily="66" charset="0"/>
              </a:rPr>
              <a:t> over S for initial states</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Region </a:t>
            </a:r>
            <a:r>
              <a:rPr lang="en-US" sz="2000" dirty="0" err="1" smtClean="0">
                <a:latin typeface="Symbol" panose="05050102010706020507" pitchFamily="18" charset="2"/>
              </a:rPr>
              <a:t>j</a:t>
            </a:r>
            <a:r>
              <a:rPr lang="en-US" sz="2000" baseline="-25000" dirty="0" err="1" smtClean="0">
                <a:latin typeface="Comic Sans MS" pitchFamily="66" charset="0"/>
              </a:rPr>
              <a:t>T</a:t>
            </a:r>
            <a:r>
              <a:rPr lang="en-US" sz="2000" dirty="0" smtClean="0">
                <a:latin typeface="Comic Sans MS" pitchFamily="66" charset="0"/>
              </a:rPr>
              <a:t> over S U S’ for transitions</a:t>
            </a:r>
          </a:p>
          <a:p>
            <a:pPr marL="457200" indent="-457200">
              <a:spcBef>
                <a:spcPct val="20000"/>
              </a:spcBef>
              <a:buFont typeface="Wingdings" panose="05000000000000000000" pitchFamily="2" charset="2"/>
              <a:buChar char="q"/>
              <a:defRPr/>
            </a:pPr>
            <a:r>
              <a:rPr lang="en-US" sz="2000" dirty="0" smtClean="0">
                <a:latin typeface="Comic Sans MS" pitchFamily="66" charset="0"/>
              </a:rPr>
              <a:t>Symbolic representation can be compiled automatically from code for updating variables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To get </a:t>
            </a:r>
            <a:r>
              <a:rPr lang="en-US" sz="2000" dirty="0" err="1" smtClean="0">
                <a:latin typeface="Symbol" panose="05050102010706020507" pitchFamily="18" charset="2"/>
              </a:rPr>
              <a:t>j</a:t>
            </a:r>
            <a:r>
              <a:rPr lang="en-US" sz="2000" baseline="-25000" dirty="0" err="1" smtClean="0">
                <a:latin typeface="Comic Sans MS" pitchFamily="66" charset="0"/>
              </a:rPr>
              <a:t>T</a:t>
            </a:r>
            <a:r>
              <a:rPr lang="en-US" sz="2000" dirty="0" smtClean="0">
                <a:latin typeface="Comic Sans MS" pitchFamily="66" charset="0"/>
              </a:rPr>
              <a:t> from reaction description of a Synchronous Reactive Component, local/input/output </a:t>
            </a:r>
            <a:r>
              <a:rPr lang="en-US" sz="2000" dirty="0" err="1" smtClean="0">
                <a:latin typeface="Comic Sans MS" pitchFamily="66" charset="0"/>
              </a:rPr>
              <a:t>vars</a:t>
            </a:r>
            <a:r>
              <a:rPr lang="en-US" sz="2000" dirty="0" smtClean="0">
                <a:latin typeface="Comic Sans MS" pitchFamily="66" charset="0"/>
              </a:rPr>
              <a:t> must be existentially quantified (see textbook for examples)</a:t>
            </a:r>
          </a:p>
          <a:p>
            <a:pPr marL="457200" indent="-457200">
              <a:spcBef>
                <a:spcPct val="20000"/>
              </a:spcBef>
              <a:buFont typeface="Wingdings" panose="05000000000000000000"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80899" name="Acrobat Document" r:id="rId4" imgW="4790808" imgH="6162472" progId="AcroExch.Document.7">
                <p:embed/>
              </p:oleObj>
            </a:graphicData>
          </a:graphic>
        </p:graphicFrame>
      </p:grpSp>
    </p:spTree>
    <p:extLst>
      <p:ext uri="{BB962C8B-B14F-4D97-AF65-F5344CB8AC3E}">
        <p14:creationId xmlns="" xmlns:p14="http://schemas.microsoft.com/office/powerpoint/2010/main" val="2781248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Image Computation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220200" cy="2743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Given a region A, define Post(A) to be set of successors of states in A</a:t>
            </a:r>
          </a:p>
          <a:p>
            <a:pPr marL="914400" lvl="1" indent="-457200">
              <a:spcBef>
                <a:spcPct val="20000"/>
              </a:spcBef>
              <a:defRPr/>
            </a:pPr>
            <a:r>
              <a:rPr lang="en-US" sz="2000" dirty="0" smtClean="0">
                <a:latin typeface="Comic Sans MS" pitchFamily="66" charset="0"/>
              </a:rPr>
              <a:t>	Post(A) = { t | there exists a state s in A and a transition (</a:t>
            </a:r>
            <a:r>
              <a:rPr lang="en-US" sz="2000" dirty="0" err="1" smtClean="0">
                <a:latin typeface="Comic Sans MS" pitchFamily="66" charset="0"/>
              </a:rPr>
              <a:t>s,t</a:t>
            </a:r>
            <a:r>
              <a:rPr lang="en-US" sz="2000" dirty="0" smtClean="0">
                <a:latin typeface="Comic Sans MS" pitchFamily="66" charset="0"/>
              </a:rPr>
              <a:t>)}</a:t>
            </a:r>
          </a:p>
          <a:p>
            <a:pPr marL="457200" indent="-457200">
              <a:spcBef>
                <a:spcPct val="20000"/>
              </a:spcBef>
              <a:buFont typeface="Wingdings" pitchFamily="2" charset="2"/>
              <a:buChar char="q"/>
              <a:defRPr/>
            </a:pPr>
            <a:r>
              <a:rPr lang="en-US" sz="2000" dirty="0" smtClean="0">
                <a:latin typeface="Comic Sans MS" pitchFamily="66" charset="0"/>
              </a:rPr>
              <a:t>Core problem in symbolic search: Given A and the transition formula, how to compute Post (A)?</a:t>
            </a:r>
          </a:p>
          <a:p>
            <a:pPr marL="457200" indent="-457200">
              <a:spcBef>
                <a:spcPct val="20000"/>
              </a:spcBef>
              <a:buFont typeface="Wingdings" pitchFamily="2" charset="2"/>
              <a:buChar char="q"/>
              <a:defRPr/>
            </a:pPr>
            <a:r>
              <a:rPr lang="en-US" sz="2000" dirty="0" smtClean="0">
                <a:latin typeface="Comic Sans MS" pitchFamily="66" charset="0"/>
              </a:rPr>
              <a:t>If we can implement this, the set of all reachable states can be computed iteratively by breadth-first search</a:t>
            </a:r>
          </a:p>
        </p:txBody>
      </p:sp>
      <p:sp>
        <p:nvSpPr>
          <p:cNvPr id="8" name="Content Placeholder 3"/>
          <p:cNvSpPr txBox="1">
            <a:spLocks/>
          </p:cNvSpPr>
          <p:nvPr/>
        </p:nvSpPr>
        <p:spPr>
          <a:xfrm>
            <a:off x="5105400" y="3810000"/>
            <a:ext cx="3810000" cy="1447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defRPr/>
            </a:pPr>
            <a:r>
              <a:rPr lang="en-US" sz="2000" dirty="0" smtClean="0">
                <a:latin typeface="Comic Sans MS" pitchFamily="66" charset="0"/>
              </a:rPr>
              <a:t>reach</a:t>
            </a:r>
            <a:r>
              <a:rPr lang="en-US" sz="2000" baseline="-25000" dirty="0" smtClean="0">
                <a:latin typeface="Comic Sans MS" pitchFamily="66" charset="0"/>
              </a:rPr>
              <a:t>0</a:t>
            </a:r>
            <a:r>
              <a:rPr lang="en-US" sz="2000" dirty="0" smtClean="0">
                <a:latin typeface="Comic Sans MS" pitchFamily="66" charset="0"/>
              </a:rPr>
              <a:t> = Initial states and </a:t>
            </a:r>
          </a:p>
          <a:p>
            <a:pPr marL="457200" indent="-457200">
              <a:spcBef>
                <a:spcPct val="20000"/>
              </a:spcBef>
              <a:defRPr/>
            </a:pPr>
            <a:r>
              <a:rPr lang="en-US" sz="2000" dirty="0" smtClean="0">
                <a:latin typeface="Comic Sans MS" pitchFamily="66" charset="0"/>
              </a:rPr>
              <a:t>each reach</a:t>
            </a:r>
            <a:r>
              <a:rPr lang="en-US" sz="2000" baseline="-25000" dirty="0" smtClean="0">
                <a:latin typeface="Comic Sans MS" pitchFamily="66" charset="0"/>
              </a:rPr>
              <a:t>i+1</a:t>
            </a:r>
            <a:r>
              <a:rPr lang="en-US" sz="2000" dirty="0" smtClean="0">
                <a:latin typeface="Comic Sans MS" pitchFamily="66" charset="0"/>
              </a:rPr>
              <a:t> obtained from </a:t>
            </a:r>
            <a:r>
              <a:rPr lang="en-US" sz="2000" dirty="0" err="1" smtClean="0">
                <a:latin typeface="Comic Sans MS" pitchFamily="66" charset="0"/>
              </a:rPr>
              <a:t>reach</a:t>
            </a:r>
            <a:r>
              <a:rPr lang="en-US" sz="2000" baseline="-25000" dirty="0" err="1" smtClean="0">
                <a:latin typeface="Comic Sans MS" pitchFamily="66" charset="0"/>
              </a:rPr>
              <a:t>i</a:t>
            </a:r>
            <a:r>
              <a:rPr lang="en-US" sz="2000" dirty="0" smtClean="0">
                <a:latin typeface="Comic Sans MS" pitchFamily="66" charset="0"/>
              </a:rPr>
              <a:t> by applying Post</a:t>
            </a:r>
          </a:p>
        </p:txBody>
      </p:sp>
      <p:graphicFrame>
        <p:nvGraphicFramePr>
          <p:cNvPr id="9" name="Object 8"/>
          <p:cNvGraphicFramePr>
            <a:graphicFrameLocks noChangeAspect="1"/>
          </p:cNvGraphicFramePr>
          <p:nvPr/>
        </p:nvGraphicFramePr>
        <p:xfrm>
          <a:off x="228600" y="3733800"/>
          <a:ext cx="4503874" cy="1666875"/>
        </p:xfrm>
        <a:graphic>
          <a:graphicData uri="http://schemas.openxmlformats.org/presentationml/2006/ole">
            <p:oleObj spid="_x0000_s81922" name="Acrobat Document" r:id="rId3" imgW="3886132" imgH="1438072" progId="AcroExch.Document.7">
              <p:embed/>
            </p:oleObj>
          </a:graphicData>
        </a:graphic>
      </p:graphicFrame>
      <p:grpSp>
        <p:nvGrpSpPr>
          <p:cNvPr id="10" name="Group 9"/>
          <p:cNvGrpSpPr/>
          <p:nvPr/>
        </p:nvGrpSpPr>
        <p:grpSpPr>
          <a:xfrm>
            <a:off x="0" y="6142038"/>
            <a:ext cx="9144000" cy="715962"/>
            <a:chOff x="0" y="6142038"/>
            <a:chExt cx="9144000" cy="715962"/>
          </a:xfrm>
        </p:grpSpPr>
        <p:pic>
          <p:nvPicPr>
            <p:cNvPr id="14"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1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6" name="Object 2"/>
            <p:cNvGraphicFramePr>
              <a:graphicFrameLocks noChangeAspect="1"/>
            </p:cNvGraphicFramePr>
            <p:nvPr/>
          </p:nvGraphicFramePr>
          <p:xfrm>
            <a:off x="8653463" y="6163469"/>
            <a:ext cx="490537" cy="673100"/>
          </p:xfrm>
          <a:graphic>
            <a:graphicData uri="http://schemas.openxmlformats.org/presentationml/2006/ole">
              <p:oleObj spid="_x0000_s81924" name="Acrobat Document" r:id="rId5" imgW="4790808" imgH="6162472" progId="AcroExch.Document.7">
                <p:embed/>
              </p:oleObj>
            </a:graphicData>
          </a:graphic>
        </p:graphicFrame>
      </p:grpSp>
    </p:spTree>
    <p:extLst>
      <p:ext uri="{BB962C8B-B14F-4D97-AF65-F5344CB8AC3E}">
        <p14:creationId xmlns=""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Image Computation: Example 1</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Suppose T has a single variable x of type real</a:t>
            </a:r>
          </a:p>
          <a:p>
            <a:pPr marL="457200" indent="-457200">
              <a:spcBef>
                <a:spcPct val="20000"/>
              </a:spcBef>
              <a:buFont typeface="Wingdings" pitchFamily="2" charset="2"/>
              <a:buChar char="q"/>
              <a:defRPr/>
            </a:pPr>
            <a:r>
              <a:rPr lang="en-US" sz="2000" dirty="0" smtClean="0">
                <a:latin typeface="Comic Sans MS" pitchFamily="66" charset="0"/>
              </a:rPr>
              <a:t>Consider transition formula </a:t>
            </a:r>
            <a:r>
              <a:rPr lang="en-US" sz="2000" dirty="0" err="1" smtClean="0">
                <a:latin typeface="Symbol" pitchFamily="18" charset="2"/>
              </a:rPr>
              <a:t>j</a:t>
            </a:r>
            <a:r>
              <a:rPr lang="en-US" sz="2000" baseline="-25000" dirty="0" err="1" smtClean="0">
                <a:latin typeface="Comic Sans MS" pitchFamily="66" charset="0"/>
              </a:rPr>
              <a:t>T</a:t>
            </a:r>
            <a:r>
              <a:rPr lang="en-US" sz="2000" baseline="-25000" dirty="0" smtClean="0">
                <a:latin typeface="Comic Sans MS" pitchFamily="66" charset="0"/>
              </a:rPr>
              <a:t> </a:t>
            </a:r>
            <a:r>
              <a:rPr lang="en-US" sz="2000" dirty="0" smtClean="0">
                <a:latin typeface="Comic Sans MS" pitchFamily="66" charset="0"/>
              </a:rPr>
              <a:t>:  (x’ = 2x+1)</a:t>
            </a:r>
          </a:p>
          <a:p>
            <a:pPr marL="457200" indent="-457200">
              <a:spcBef>
                <a:spcPct val="20000"/>
              </a:spcBef>
              <a:buFont typeface="Wingdings" pitchFamily="2" charset="2"/>
              <a:buChar char="q"/>
              <a:defRPr/>
            </a:pPr>
            <a:r>
              <a:rPr lang="en-US" sz="2000" dirty="0" smtClean="0">
                <a:latin typeface="Comic Sans MS" pitchFamily="66" charset="0"/>
              </a:rPr>
              <a:t>How to compute Post(A) systematically, where A given by 0&lt;=x&lt;=10</a:t>
            </a:r>
          </a:p>
          <a:p>
            <a:pPr marL="457200" indent="-457200">
              <a:spcBef>
                <a:spcPct val="20000"/>
              </a:spcBef>
              <a:buFont typeface="Wingdings" pitchFamily="2" charset="2"/>
              <a:buChar char="q"/>
              <a:defRPr/>
            </a:pPr>
            <a:r>
              <a:rPr lang="en-US" sz="2000" dirty="0" smtClean="0">
                <a:latin typeface="Comic Sans MS" pitchFamily="66" charset="0"/>
              </a:rPr>
              <a:t>Step 1: Conjoin (i.e. intersect) A with </a:t>
            </a:r>
            <a:r>
              <a:rPr lang="en-US" sz="2000" dirty="0" err="1" smtClean="0">
                <a:latin typeface="Symbol" pitchFamily="18" charset="2"/>
              </a:rPr>
              <a:t>j</a:t>
            </a:r>
            <a:r>
              <a:rPr lang="en-US" sz="2000" baseline="-25000" dirty="0" err="1" smtClean="0">
                <a:latin typeface="Comic Sans MS" pitchFamily="66" charset="0"/>
              </a:rPr>
              <a:t>T</a:t>
            </a:r>
            <a:endParaRPr lang="en-US" sz="2000" dirty="0" smtClean="0">
              <a:latin typeface="Comic Sans MS" pitchFamily="66" charset="0"/>
            </a:endParaRPr>
          </a:p>
          <a:p>
            <a:pPr marL="914400" lvl="1" indent="-457200">
              <a:spcBef>
                <a:spcPct val="20000"/>
              </a:spcBef>
              <a:buFont typeface="Wingdings" pitchFamily="2" charset="2"/>
              <a:buChar char="§"/>
              <a:defRPr/>
            </a:pPr>
            <a:r>
              <a:rPr lang="en-US" sz="2000" dirty="0" smtClean="0">
                <a:latin typeface="Comic Sans MS" pitchFamily="66" charset="0"/>
              </a:rPr>
              <a:t>Result: (0 &lt;= x &lt;= 10) &amp; (x’=2x+1)</a:t>
            </a:r>
          </a:p>
          <a:p>
            <a:pPr marL="914400" lvl="1" indent="-457200">
              <a:spcBef>
                <a:spcPct val="20000"/>
              </a:spcBef>
              <a:buFont typeface="Wingdings" pitchFamily="2" charset="2"/>
              <a:buChar char="§"/>
              <a:defRPr/>
            </a:pPr>
            <a:r>
              <a:rPr lang="en-US" sz="2000" dirty="0" smtClean="0">
                <a:latin typeface="Comic Sans MS" pitchFamily="66" charset="0"/>
              </a:rPr>
              <a:t>Intuition: this represents all transitions (</a:t>
            </a:r>
            <a:r>
              <a:rPr lang="en-US" sz="2000" dirty="0" err="1" smtClean="0">
                <a:latin typeface="Comic Sans MS" pitchFamily="66" charset="0"/>
              </a:rPr>
              <a:t>x,x</a:t>
            </a:r>
            <a:r>
              <a:rPr lang="en-US" sz="2000" dirty="0" smtClean="0">
                <a:latin typeface="Comic Sans MS" pitchFamily="66" charset="0"/>
              </a:rPr>
              <a:t>’) starting in region A</a:t>
            </a:r>
          </a:p>
          <a:p>
            <a:pPr marL="457200" indent="-457200">
              <a:spcBef>
                <a:spcPct val="20000"/>
              </a:spcBef>
              <a:buFont typeface="Wingdings" pitchFamily="2" charset="2"/>
              <a:buChar char="q"/>
              <a:defRPr/>
            </a:pPr>
            <a:r>
              <a:rPr lang="en-US" sz="2000" dirty="0" smtClean="0">
                <a:latin typeface="Comic Sans MS" pitchFamily="66" charset="0"/>
              </a:rPr>
              <a:t>Step 2: Existentially quantify x </a:t>
            </a:r>
          </a:p>
          <a:p>
            <a:pPr marL="914400" lvl="1" indent="-457200">
              <a:spcBef>
                <a:spcPct val="20000"/>
              </a:spcBef>
              <a:buFont typeface="Wingdings" pitchFamily="2" charset="2"/>
              <a:buChar char="§"/>
              <a:defRPr/>
            </a:pPr>
            <a:r>
              <a:rPr lang="en-US" sz="2000" dirty="0" smtClean="0">
                <a:latin typeface="Comic Sans MS" pitchFamily="66" charset="0"/>
              </a:rPr>
              <a:t>Result: Exists x. (0 &lt;= x &lt;= 10) &amp; (x’=2x+1)</a:t>
            </a:r>
          </a:p>
          <a:p>
            <a:pPr marL="914400" lvl="1" indent="-457200">
              <a:spcBef>
                <a:spcPct val="20000"/>
              </a:spcBef>
              <a:buFont typeface="Wingdings" pitchFamily="2" charset="2"/>
              <a:buChar char="§"/>
              <a:defRPr/>
            </a:pPr>
            <a:r>
              <a:rPr lang="en-US" sz="2000" dirty="0" smtClean="0">
                <a:latin typeface="Comic Sans MS" pitchFamily="66" charset="0"/>
              </a:rPr>
              <a:t>Result simplifies to (0 &lt;= (x’-1)/2 &lt;= 10), which is same as (1&lt;=x’&lt;=21)</a:t>
            </a:r>
          </a:p>
          <a:p>
            <a:pPr marL="914400" lvl="1" indent="-457200">
              <a:spcBef>
                <a:spcPct val="20000"/>
              </a:spcBef>
              <a:buFont typeface="Wingdings" pitchFamily="2" charset="2"/>
              <a:buChar char="§"/>
              <a:defRPr/>
            </a:pPr>
            <a:r>
              <a:rPr lang="en-US" sz="2000" dirty="0" smtClean="0">
                <a:latin typeface="Comic Sans MS" pitchFamily="66" charset="0"/>
              </a:rPr>
              <a:t>Intuition: Result is a formula involving only x’, for which there exist some x such that x is in A and (</a:t>
            </a:r>
            <a:r>
              <a:rPr lang="en-US" sz="2000" dirty="0" err="1" smtClean="0">
                <a:latin typeface="Comic Sans MS" pitchFamily="66" charset="0"/>
              </a:rPr>
              <a:t>x,x</a:t>
            </a:r>
            <a:r>
              <a:rPr lang="en-US" sz="2000" dirty="0" smtClean="0">
                <a:latin typeface="Comic Sans MS" pitchFamily="66" charset="0"/>
              </a:rPr>
              <a:t>’) is a transition</a:t>
            </a:r>
          </a:p>
          <a:p>
            <a:pPr marL="457200" indent="-457200">
              <a:spcBef>
                <a:spcPct val="20000"/>
              </a:spcBef>
              <a:buFont typeface="Wingdings" pitchFamily="2" charset="2"/>
              <a:buChar char="q"/>
              <a:defRPr/>
            </a:pPr>
            <a:r>
              <a:rPr lang="en-US" sz="2000" dirty="0" smtClean="0">
                <a:latin typeface="Comic Sans MS" pitchFamily="66" charset="0"/>
              </a:rPr>
              <a:t>Step 3: We want Post(A) to be a formula involving x, so rename x’ to x</a:t>
            </a:r>
          </a:p>
          <a:p>
            <a:pPr marL="914400" lvl="1" indent="-457200">
              <a:spcBef>
                <a:spcPct val="20000"/>
              </a:spcBef>
              <a:buFont typeface="Wingdings" pitchFamily="2" charset="2"/>
              <a:buChar char="§"/>
              <a:defRPr/>
            </a:pPr>
            <a:r>
              <a:rPr lang="en-US" sz="2000" dirty="0" smtClean="0">
                <a:latin typeface="Comic Sans MS" pitchFamily="66" charset="0"/>
              </a:rPr>
              <a:t>Result: 1 &lt;= x &lt;= 21</a:t>
            </a:r>
          </a:p>
          <a:p>
            <a:pPr marL="914400" lvl="1" indent="-457200">
              <a:spcBef>
                <a:spcPct val="20000"/>
              </a:spcBef>
              <a:buFont typeface="Wingdings" pitchFamily="2" charset="2"/>
              <a:buChar char="§"/>
              <a:defRPr/>
            </a:pPr>
            <a:r>
              <a:rPr lang="en-US" sz="2000" dirty="0" smtClean="0">
                <a:latin typeface="Comic Sans MS" pitchFamily="66" charset="0"/>
              </a:rPr>
              <a:t>Check [1,21] is exactly the image of [0,10] if x goes to 2x+1</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82947" name="Acrobat Document" r:id="rId4" imgW="4790808" imgH="6162472" progId="AcroExch.Document.7">
                <p:embed/>
              </p:oleObj>
            </a:graphicData>
          </a:graphic>
        </p:graphicFrame>
      </p:grpSp>
    </p:spTree>
    <p:extLst>
      <p:ext uri="{BB962C8B-B14F-4D97-AF65-F5344CB8AC3E}">
        <p14:creationId xmlns=""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Image Computation: Example 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Suppose T has  variables x and y of type real</a:t>
            </a:r>
          </a:p>
          <a:p>
            <a:pPr marL="457200" indent="-457200">
              <a:spcBef>
                <a:spcPct val="20000"/>
              </a:spcBef>
              <a:buFont typeface="Wingdings" pitchFamily="2" charset="2"/>
              <a:buChar char="q"/>
              <a:defRPr/>
            </a:pPr>
            <a:r>
              <a:rPr lang="en-US" sz="2000" dirty="0" smtClean="0">
                <a:latin typeface="Comic Sans MS" pitchFamily="66" charset="0"/>
              </a:rPr>
              <a:t>Consider transition formula </a:t>
            </a:r>
            <a:r>
              <a:rPr lang="en-US" sz="2000" dirty="0" err="1" smtClean="0">
                <a:latin typeface="Symbol" pitchFamily="18" charset="2"/>
              </a:rPr>
              <a:t>j</a:t>
            </a:r>
            <a:r>
              <a:rPr lang="en-US" sz="2000" baseline="-25000" dirty="0" err="1" smtClean="0">
                <a:latin typeface="Comic Sans MS" pitchFamily="66" charset="0"/>
              </a:rPr>
              <a:t>T</a:t>
            </a:r>
            <a:r>
              <a:rPr lang="en-US" sz="2000" baseline="-25000" dirty="0" smtClean="0">
                <a:latin typeface="Comic Sans MS" pitchFamily="66" charset="0"/>
              </a:rPr>
              <a:t> </a:t>
            </a:r>
            <a:r>
              <a:rPr lang="en-US" sz="2000" dirty="0" smtClean="0">
                <a:latin typeface="Comic Sans MS" pitchFamily="66" charset="0"/>
              </a:rPr>
              <a:t>:  (x’ = x+1 &amp; y’=x)</a:t>
            </a:r>
          </a:p>
          <a:p>
            <a:pPr marL="457200" indent="-457200">
              <a:spcBef>
                <a:spcPct val="20000"/>
              </a:spcBef>
              <a:buFont typeface="Wingdings" pitchFamily="2" charset="2"/>
              <a:buChar char="q"/>
              <a:defRPr/>
            </a:pPr>
            <a:r>
              <a:rPr lang="en-US" sz="2000" dirty="0" smtClean="0">
                <a:latin typeface="Comic Sans MS" pitchFamily="66" charset="0"/>
              </a:rPr>
              <a:t>Suppose A is given by 0&lt;=x&lt;=4 &amp; y &lt;=7</a:t>
            </a:r>
          </a:p>
          <a:p>
            <a:pPr marL="457200" indent="-457200">
              <a:spcBef>
                <a:spcPct val="20000"/>
              </a:spcBef>
              <a:buFont typeface="Wingdings" pitchFamily="2" charset="2"/>
              <a:buChar char="q"/>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Step 1: Conjoin (i.e. intersect) A with </a:t>
            </a:r>
            <a:r>
              <a:rPr lang="en-US" sz="2000" dirty="0" err="1" smtClean="0">
                <a:latin typeface="Symbol" pitchFamily="18" charset="2"/>
              </a:rPr>
              <a:t>j</a:t>
            </a:r>
            <a:r>
              <a:rPr lang="en-US" sz="2000" baseline="-25000" dirty="0" err="1" smtClean="0">
                <a:latin typeface="Comic Sans MS" pitchFamily="66" charset="0"/>
              </a:rPr>
              <a:t>T</a:t>
            </a:r>
            <a:endParaRPr lang="en-US" sz="2000" dirty="0" smtClean="0">
              <a:latin typeface="Comic Sans MS" pitchFamily="66" charset="0"/>
            </a:endParaRPr>
          </a:p>
          <a:p>
            <a:pPr marL="914400" lvl="1" indent="-457200">
              <a:spcBef>
                <a:spcPct val="20000"/>
              </a:spcBef>
              <a:buFont typeface="Wingdings" pitchFamily="2" charset="2"/>
              <a:buChar char="§"/>
              <a:defRPr/>
            </a:pPr>
            <a:r>
              <a:rPr lang="en-US" sz="2000" dirty="0" smtClean="0">
                <a:latin typeface="Comic Sans MS" pitchFamily="66" charset="0"/>
              </a:rPr>
              <a:t>Result:  (0&lt;=x&lt;=4) &amp; (y&lt;=7) &amp; (x’=x+1) &amp; (y’=x) </a:t>
            </a:r>
          </a:p>
          <a:p>
            <a:pPr marL="914400" lvl="1" indent="-457200">
              <a:spcBef>
                <a:spcPct val="20000"/>
              </a:spcBef>
              <a:buFont typeface="Wingdings"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Step 2: Existentially quantify x and y</a:t>
            </a:r>
          </a:p>
          <a:p>
            <a:pPr marL="914400" lvl="1" indent="-457200">
              <a:spcBef>
                <a:spcPct val="20000"/>
              </a:spcBef>
              <a:buFont typeface="Wingdings" pitchFamily="2" charset="2"/>
              <a:buChar char="§"/>
              <a:defRPr/>
            </a:pPr>
            <a:r>
              <a:rPr lang="en-US" sz="2000" dirty="0" smtClean="0">
                <a:latin typeface="Comic Sans MS" pitchFamily="66" charset="0"/>
              </a:rPr>
              <a:t>Let’s first project out x; we get: (0&lt;=y’&lt;=4) &amp; (y&lt;=7) &amp; (x’=y’+1)</a:t>
            </a:r>
          </a:p>
          <a:p>
            <a:pPr marL="914400" lvl="1" indent="-457200">
              <a:spcBef>
                <a:spcPct val="20000"/>
              </a:spcBef>
              <a:buFont typeface="Wingdings" pitchFamily="2" charset="2"/>
              <a:buChar char="§"/>
              <a:defRPr/>
            </a:pPr>
            <a:r>
              <a:rPr lang="en-US" sz="2000" dirty="0" smtClean="0">
                <a:latin typeface="Comic Sans MS" pitchFamily="66" charset="0"/>
              </a:rPr>
              <a:t>Now project out y; we get: (0&lt;=y’&lt;=4) &amp; (x’=y’+1)</a:t>
            </a:r>
          </a:p>
          <a:p>
            <a:pPr marL="914400" lvl="1" indent="-457200">
              <a:spcBef>
                <a:spcPct val="20000"/>
              </a:spcBef>
              <a:buFont typeface="Wingdings"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Step 3: Rename x’ to x and y’ to y</a:t>
            </a:r>
          </a:p>
          <a:p>
            <a:pPr marL="914400" lvl="1" indent="-457200">
              <a:spcBef>
                <a:spcPct val="20000"/>
              </a:spcBef>
              <a:buFont typeface="Wingdings" pitchFamily="2" charset="2"/>
              <a:buChar char="§"/>
              <a:defRPr/>
            </a:pPr>
            <a:r>
              <a:rPr lang="en-US" sz="2000" dirty="0" smtClean="0">
                <a:latin typeface="Comic Sans MS" pitchFamily="66" charset="0"/>
              </a:rPr>
              <a:t>Result: (0&lt;=y&lt;=4) &amp; (x=y+1)</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83971" name="Acrobat Document" r:id="rId4" imgW="4790808" imgH="6162472" progId="AcroExch.Document.7">
                <p:embed/>
              </p:oleObj>
            </a:graphicData>
          </a:graphic>
        </p:graphicFrame>
      </p:grpSp>
    </p:spTree>
    <p:extLst>
      <p:ext uri="{BB962C8B-B14F-4D97-AF65-F5344CB8AC3E}">
        <p14:creationId xmlns=""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Operations on Regions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In general, we want to represent sets of states by a data type </a:t>
            </a:r>
            <a:r>
              <a:rPr lang="en-US" sz="2000" dirty="0" err="1" smtClean="0">
                <a:solidFill>
                  <a:srgbClr val="C00000"/>
                </a:solidFill>
                <a:latin typeface="Comic Sans MS" pitchFamily="66" charset="0"/>
              </a:rPr>
              <a:t>reg</a:t>
            </a:r>
            <a:r>
              <a:rPr lang="en-US" sz="2000" dirty="0" smtClean="0">
                <a:latin typeface="Comic Sans MS" pitchFamily="66" charset="0"/>
              </a:rPr>
              <a:t>, which should support following operations</a:t>
            </a:r>
          </a:p>
          <a:p>
            <a:pPr marL="457200" indent="-457200">
              <a:spcBef>
                <a:spcPct val="20000"/>
              </a:spcBef>
              <a:buFont typeface="Wingdings" pitchFamily="2" charset="2"/>
              <a:buChar char="q"/>
              <a:defRPr/>
            </a:pPr>
            <a:r>
              <a:rPr lang="en-US" sz="2000" dirty="0" err="1" smtClean="0">
                <a:latin typeface="Comic Sans MS" pitchFamily="66" charset="0"/>
              </a:rPr>
              <a:t>Disj</a:t>
            </a:r>
            <a:r>
              <a:rPr lang="en-US" sz="2000" dirty="0" smtClean="0">
                <a:latin typeface="Comic Sans MS" pitchFamily="66" charset="0"/>
              </a:rPr>
              <a:t>(A,B): Returns region that contains states either in A or in B</a:t>
            </a:r>
          </a:p>
          <a:p>
            <a:pPr marL="914400" lvl="1" indent="-457200">
              <a:spcBef>
                <a:spcPct val="20000"/>
              </a:spcBef>
              <a:buFont typeface="Wingdings" pitchFamily="2" charset="2"/>
              <a:buChar char="§"/>
              <a:defRPr/>
            </a:pPr>
            <a:r>
              <a:rPr lang="en-US" sz="2000" dirty="0" smtClean="0">
                <a:latin typeface="Comic Sans MS" pitchFamily="66" charset="0"/>
              </a:rPr>
              <a:t>For formulas, this is just “A | B”</a:t>
            </a:r>
          </a:p>
          <a:p>
            <a:pPr marL="457200" indent="-457200">
              <a:spcBef>
                <a:spcPct val="20000"/>
              </a:spcBef>
              <a:buFont typeface="Wingdings" pitchFamily="2" charset="2"/>
              <a:buChar char="q"/>
              <a:defRPr/>
            </a:pPr>
            <a:r>
              <a:rPr lang="en-US" sz="2000" dirty="0" smtClean="0">
                <a:latin typeface="Comic Sans MS" pitchFamily="66" charset="0"/>
              </a:rPr>
              <a:t>Conj(A,B): Returns region containing states that are in both A and B</a:t>
            </a:r>
          </a:p>
          <a:p>
            <a:pPr marL="914400" lvl="1" indent="-457200">
              <a:spcBef>
                <a:spcPct val="20000"/>
              </a:spcBef>
              <a:buFont typeface="Wingdings" pitchFamily="2" charset="2"/>
              <a:buChar char="§"/>
              <a:defRPr/>
            </a:pPr>
            <a:r>
              <a:rPr lang="en-US" sz="2000" dirty="0" smtClean="0">
                <a:latin typeface="Comic Sans MS" pitchFamily="66" charset="0"/>
              </a:rPr>
              <a:t>For formulas, this is just “A &amp; B”</a:t>
            </a:r>
          </a:p>
          <a:p>
            <a:pPr marL="457200" indent="-457200">
              <a:spcBef>
                <a:spcPct val="20000"/>
              </a:spcBef>
              <a:buFont typeface="Wingdings" pitchFamily="2" charset="2"/>
              <a:buChar char="q"/>
              <a:defRPr/>
            </a:pPr>
            <a:r>
              <a:rPr lang="en-US" sz="2000" dirty="0" smtClean="0">
                <a:latin typeface="Comic Sans MS" pitchFamily="66" charset="0"/>
              </a:rPr>
              <a:t>Diff(A,B): Returns region containing states in A but not in B</a:t>
            </a:r>
          </a:p>
          <a:p>
            <a:pPr marL="914400" lvl="1" indent="-457200">
              <a:spcBef>
                <a:spcPct val="20000"/>
              </a:spcBef>
              <a:buFont typeface="Wingdings" pitchFamily="2" charset="2"/>
              <a:buChar char="§"/>
              <a:defRPr/>
            </a:pPr>
            <a:r>
              <a:rPr lang="en-US" sz="2000" dirty="0" smtClean="0">
                <a:latin typeface="Comic Sans MS" pitchFamily="66" charset="0"/>
              </a:rPr>
              <a:t>For formulas, this is “A &amp; ~B”</a:t>
            </a:r>
          </a:p>
          <a:p>
            <a:pPr marL="457200" indent="-457200">
              <a:spcBef>
                <a:spcPct val="20000"/>
              </a:spcBef>
              <a:buFont typeface="Wingdings" pitchFamily="2" charset="2"/>
              <a:buChar char="q"/>
              <a:defRPr/>
            </a:pPr>
            <a:r>
              <a:rPr lang="en-US" sz="2000" dirty="0" err="1" smtClean="0">
                <a:latin typeface="Comic Sans MS" pitchFamily="66" charset="0"/>
              </a:rPr>
              <a:t>IsEmpty</a:t>
            </a:r>
            <a:r>
              <a:rPr lang="en-US" sz="2000" dirty="0" smtClean="0">
                <a:latin typeface="Comic Sans MS" pitchFamily="66" charset="0"/>
              </a:rPr>
              <a:t>(A): Returns 0 if region A contains some state, and 1 otherwise</a:t>
            </a:r>
          </a:p>
          <a:p>
            <a:pPr marL="914400" lvl="1" indent="-457200">
              <a:spcBef>
                <a:spcPct val="20000"/>
              </a:spcBef>
              <a:buFont typeface="Wingdings" pitchFamily="2" charset="2"/>
              <a:buChar char="§"/>
              <a:defRPr/>
            </a:pPr>
            <a:r>
              <a:rPr lang="en-US" sz="2000" dirty="0" smtClean="0">
                <a:latin typeface="Comic Sans MS" pitchFamily="66" charset="0"/>
              </a:rPr>
              <a:t>For formulas, this requires testing “</a:t>
            </a:r>
            <a:r>
              <a:rPr lang="en-US" sz="2000" dirty="0" err="1" smtClean="0">
                <a:latin typeface="Comic Sans MS" pitchFamily="66" charset="0"/>
              </a:rPr>
              <a:t>satisfiability</a:t>
            </a:r>
            <a:r>
              <a:rPr lang="en-US" sz="2000" dirty="0" smtClean="0">
                <a:latin typeface="Comic Sans MS" pitchFamily="66" charset="0"/>
              </a:rPr>
              <a:t>”: can the variables in the formulas assigned values to make formula true</a:t>
            </a:r>
          </a:p>
          <a:p>
            <a:pPr marL="457200" indent="-457200">
              <a:spcBef>
                <a:spcPct val="20000"/>
              </a:spcBef>
              <a:buFont typeface="Wingdings" pitchFamily="2" charset="2"/>
              <a:buChar char="q"/>
              <a:defRPr/>
            </a:pPr>
            <a:r>
              <a:rPr lang="en-US" sz="2000" dirty="0" smtClean="0">
                <a:latin typeface="Comic Sans MS" pitchFamily="66" charset="0"/>
              </a:rPr>
              <a:t>Exists(A,X): Returns projection of A by quantifying variables in X</a:t>
            </a:r>
          </a:p>
          <a:p>
            <a:pPr marL="914400" lvl="1" indent="-457200">
              <a:spcBef>
                <a:spcPct val="20000"/>
              </a:spcBef>
              <a:buFont typeface="Wingdings" pitchFamily="2" charset="2"/>
              <a:buChar char="§"/>
              <a:defRPr/>
            </a:pPr>
            <a:r>
              <a:rPr lang="en-US" sz="2000" dirty="0" smtClean="0">
                <a:latin typeface="Comic Sans MS" pitchFamily="66" charset="0"/>
              </a:rPr>
              <a:t>For formulas, this requires “quantifier elimination”</a:t>
            </a:r>
          </a:p>
          <a:p>
            <a:pPr marL="457200" indent="-457200">
              <a:spcBef>
                <a:spcPct val="20000"/>
              </a:spcBef>
              <a:buFont typeface="Wingdings" pitchFamily="2" charset="2"/>
              <a:buChar char="q"/>
              <a:defRPr/>
            </a:pPr>
            <a:r>
              <a:rPr lang="en-US" sz="2000" dirty="0" smtClean="0">
                <a:latin typeface="Comic Sans MS" pitchFamily="66" charset="0"/>
              </a:rPr>
              <a:t>Rename(A,X,Y): Rename variables in X to corresponding </a:t>
            </a:r>
            <a:r>
              <a:rPr lang="en-US" sz="2000" dirty="0" err="1" smtClean="0">
                <a:latin typeface="Comic Sans MS" pitchFamily="66" charset="0"/>
              </a:rPr>
              <a:t>vars</a:t>
            </a:r>
            <a:r>
              <a:rPr lang="en-US" sz="2000" dirty="0" smtClean="0">
                <a:latin typeface="Comic Sans MS" pitchFamily="66" charset="0"/>
              </a:rPr>
              <a:t> in Y</a:t>
            </a:r>
          </a:p>
          <a:p>
            <a:pPr marL="914400" lvl="1" indent="-457200">
              <a:spcBef>
                <a:spcPct val="20000"/>
              </a:spcBef>
              <a:buFont typeface="Wingdings" pitchFamily="2" charset="2"/>
              <a:buChar char="§"/>
              <a:defRPr/>
            </a:pPr>
            <a:r>
              <a:rPr lang="en-US" sz="2000" dirty="0" smtClean="0">
                <a:latin typeface="Comic Sans MS" pitchFamily="66" charset="0"/>
              </a:rPr>
              <a:t>For formulas, this is textual substitution</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84995" name="Acrobat Document" r:id="rId4" imgW="4790808" imgH="6162472" progId="AcroExch.Document.7">
                <p:embed/>
              </p:oleObj>
            </a:graphicData>
          </a:graphic>
        </p:graphicFrame>
      </p:grpSp>
    </p:spTree>
    <p:extLst>
      <p:ext uri="{BB962C8B-B14F-4D97-AF65-F5344CB8AC3E}">
        <p14:creationId xmlns=""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2">
                                            <p:txEl>
                                              <p:pRg st="12" end="12"/>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Euclid’s GCD Algorithm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defRPr/>
            </a:pPr>
            <a:r>
              <a:rPr lang="en-US" sz="2000" dirty="0" smtClean="0">
                <a:latin typeface="Comic Sans MS" pitchFamily="66" charset="0"/>
              </a:rPr>
              <a:t>Classical program to compute greatest common divisor of (non-negative) input numbers m and n</a:t>
            </a:r>
          </a:p>
          <a:p>
            <a:pPr marL="914400" lvl="1" indent="-457200">
              <a:spcBef>
                <a:spcPct val="20000"/>
              </a:spcBef>
              <a:buFont typeface="Wingdings" pitchFamily="2" charset="2"/>
              <a:buChar char="q"/>
              <a:defRPr/>
            </a:pPr>
            <a:endParaRPr lang="en-US" sz="2000" dirty="0" smtClean="0">
              <a:latin typeface="Comic Sans MS" pitchFamily="66" charset="0"/>
            </a:endParaRPr>
          </a:p>
        </p:txBody>
      </p:sp>
      <p:cxnSp>
        <p:nvCxnSpPr>
          <p:cNvPr id="12" name="Straight Arrow Connector 11"/>
          <p:cNvCxnSpPr/>
          <p:nvPr/>
        </p:nvCxnSpPr>
        <p:spPr>
          <a:xfrm>
            <a:off x="2554104" y="4349372"/>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6" name="Group 35"/>
          <p:cNvGrpSpPr/>
          <p:nvPr/>
        </p:nvGrpSpPr>
        <p:grpSpPr>
          <a:xfrm>
            <a:off x="1970452" y="4092944"/>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smtClean="0"/>
                <a:t>loop</a:t>
              </a:r>
              <a:endParaRPr lang="en-US" sz="1400" dirty="0"/>
            </a:p>
          </p:txBody>
        </p:sp>
      </p:grpSp>
      <p:grpSp>
        <p:nvGrpSpPr>
          <p:cNvPr id="35" name="Group 34"/>
          <p:cNvGrpSpPr/>
          <p:nvPr/>
        </p:nvGrpSpPr>
        <p:grpSpPr>
          <a:xfrm>
            <a:off x="4191000" y="4092944"/>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smtClean="0"/>
                <a:t>stop</a:t>
              </a:r>
              <a:endParaRPr lang="en-US" sz="1400" dirty="0"/>
            </a:p>
          </p:txBody>
        </p:sp>
      </p:grpSp>
      <p:grpSp>
        <p:nvGrpSpPr>
          <p:cNvPr id="20" name="Group 41"/>
          <p:cNvGrpSpPr/>
          <p:nvPr/>
        </p:nvGrpSpPr>
        <p:grpSpPr>
          <a:xfrm>
            <a:off x="2076571" y="3848460"/>
            <a:ext cx="371415" cy="222628"/>
            <a:chOff x="1676400" y="2209800"/>
            <a:chExt cx="533400" cy="304800"/>
          </a:xfrm>
        </p:grpSpPr>
        <p:cxnSp>
          <p:nvCxnSpPr>
            <p:cNvPr id="21" name="Straight Connector 2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8" name="TextBox 27"/>
          <p:cNvSpPr txBox="1"/>
          <p:nvPr/>
        </p:nvSpPr>
        <p:spPr>
          <a:xfrm>
            <a:off x="609600" y="4038600"/>
            <a:ext cx="1266629" cy="307777"/>
          </a:xfrm>
          <a:prstGeom prst="rect">
            <a:avLst/>
          </a:prstGeom>
          <a:noFill/>
        </p:spPr>
        <p:txBody>
          <a:bodyPr wrap="none" rtlCol="0">
            <a:spAutoFit/>
          </a:bodyPr>
          <a:lstStyle/>
          <a:p>
            <a:r>
              <a:rPr lang="en-US" sz="1400" dirty="0" err="1" smtClean="0"/>
              <a:t>nat</a:t>
            </a:r>
            <a:r>
              <a:rPr lang="en-US" sz="1400" dirty="0" smtClean="0"/>
              <a:t>  x:=m; y:=n</a:t>
            </a:r>
            <a:endParaRPr lang="en-US" sz="1400" dirty="0"/>
          </a:p>
        </p:txBody>
      </p:sp>
      <p:cxnSp>
        <p:nvCxnSpPr>
          <p:cNvPr id="29" name="Straight Arrow Connector 28"/>
          <p:cNvCxnSpPr/>
          <p:nvPr/>
        </p:nvCxnSpPr>
        <p:spPr>
          <a:xfrm>
            <a:off x="1599037" y="4371228"/>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1524000" y="3200400"/>
            <a:ext cx="2537874" cy="523220"/>
          </a:xfrm>
          <a:prstGeom prst="rect">
            <a:avLst/>
          </a:prstGeom>
          <a:noFill/>
        </p:spPr>
        <p:txBody>
          <a:bodyPr wrap="none" rtlCol="0">
            <a:spAutoFit/>
          </a:bodyPr>
          <a:lstStyle/>
          <a:p>
            <a:r>
              <a:rPr lang="en-US" sz="1400" dirty="0" smtClean="0"/>
              <a:t>(x&gt;0 &amp; y&gt;0) </a:t>
            </a:r>
            <a:r>
              <a:rPr lang="en-US" sz="1400" dirty="0" smtClean="0">
                <a:sym typeface="Wingdings" pitchFamily="2" charset="2"/>
              </a:rPr>
              <a:t></a:t>
            </a:r>
          </a:p>
          <a:p>
            <a:r>
              <a:rPr lang="en-US" sz="1400" dirty="0" smtClean="0">
                <a:sym typeface="Wingdings" pitchFamily="2" charset="2"/>
              </a:rPr>
              <a:t>     if (x&gt;y) then x:=x-y else y:=y-x</a:t>
            </a:r>
            <a:endParaRPr lang="en-US" sz="1400" dirty="0"/>
          </a:p>
        </p:txBody>
      </p:sp>
      <p:sp>
        <p:nvSpPr>
          <p:cNvPr id="37" name="TextBox 36"/>
          <p:cNvSpPr txBox="1"/>
          <p:nvPr/>
        </p:nvSpPr>
        <p:spPr>
          <a:xfrm>
            <a:off x="2438400" y="4572000"/>
            <a:ext cx="1648208" cy="523220"/>
          </a:xfrm>
          <a:prstGeom prst="rect">
            <a:avLst/>
          </a:prstGeom>
          <a:noFill/>
        </p:spPr>
        <p:txBody>
          <a:bodyPr wrap="none" rtlCol="0">
            <a:spAutoFit/>
          </a:bodyPr>
          <a:lstStyle/>
          <a:p>
            <a:r>
              <a:rPr lang="en-US" sz="1400" dirty="0" smtClean="0"/>
              <a:t>~ (x&gt;0 &amp; y&gt;0) </a:t>
            </a:r>
            <a:r>
              <a:rPr lang="en-US" sz="1400" dirty="0" smtClean="0">
                <a:sym typeface="Wingdings" pitchFamily="2" charset="2"/>
              </a:rPr>
              <a:t></a:t>
            </a:r>
          </a:p>
          <a:p>
            <a:r>
              <a:rPr lang="en-US" sz="1400" dirty="0" smtClean="0">
                <a:sym typeface="Wingdings" pitchFamily="2" charset="2"/>
              </a:rPr>
              <a:t>      if (x=0) then x:=y</a:t>
            </a:r>
            <a:endParaRPr lang="en-US" sz="1400" dirty="0"/>
          </a:p>
        </p:txBody>
      </p:sp>
      <p:grpSp>
        <p:nvGrpSpPr>
          <p:cNvPr id="24" name="Group 23"/>
          <p:cNvGrpSpPr/>
          <p:nvPr/>
        </p:nvGrpSpPr>
        <p:grpSpPr>
          <a:xfrm>
            <a:off x="0" y="6142038"/>
            <a:ext cx="9144000" cy="715962"/>
            <a:chOff x="0" y="6142038"/>
            <a:chExt cx="9144000" cy="715962"/>
          </a:xfrm>
        </p:grpSpPr>
        <p:pic>
          <p:nvPicPr>
            <p:cNvPr id="2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6"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7" name="Object 2"/>
            <p:cNvGraphicFramePr>
              <a:graphicFrameLocks noChangeAspect="1"/>
            </p:cNvGraphicFramePr>
            <p:nvPr/>
          </p:nvGraphicFramePr>
          <p:xfrm>
            <a:off x="8653463" y="6163469"/>
            <a:ext cx="490537" cy="673100"/>
          </p:xfrm>
          <a:graphic>
            <a:graphicData uri="http://schemas.openxmlformats.org/presentationml/2006/ole">
              <p:oleObj spid="_x0000_s7171" name="Acrobat Document" r:id="rId4" imgW="4790808" imgH="6162472" progId="AcroExch.Document.7">
                <p:embed/>
              </p:oleObj>
            </a:graphicData>
          </a:graphic>
        </p:graphicFrame>
      </p:grpSp>
    </p:spTree>
    <p:extLst>
      <p:ext uri="{BB962C8B-B14F-4D97-AF65-F5344CB8AC3E}">
        <p14:creationId xmlns:p14="http://schemas.microsoft.com/office/powerpoint/2010/main" xmlns=""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37"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Symbolic Image Computation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1600200"/>
            <a:ext cx="9144000" cy="3733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Given:</a:t>
            </a:r>
          </a:p>
          <a:p>
            <a:pPr marL="914400" lvl="1" indent="-457200">
              <a:spcBef>
                <a:spcPct val="20000"/>
              </a:spcBef>
              <a:buFont typeface="Wingdings" pitchFamily="2" charset="2"/>
              <a:buChar char="§"/>
              <a:defRPr/>
            </a:pPr>
            <a:r>
              <a:rPr lang="en-US" sz="2000" dirty="0" smtClean="0">
                <a:latin typeface="Comic Sans MS" pitchFamily="66" charset="0"/>
              </a:rPr>
              <a:t>A of type </a:t>
            </a:r>
            <a:r>
              <a:rPr lang="en-US" sz="2000" dirty="0" err="1" smtClean="0">
                <a:latin typeface="Comic Sans MS" pitchFamily="66" charset="0"/>
              </a:rPr>
              <a:t>reg</a:t>
            </a:r>
            <a:r>
              <a:rPr lang="en-US" sz="2000" dirty="0" smtClean="0">
                <a:latin typeface="Comic Sans MS" pitchFamily="66" charset="0"/>
              </a:rPr>
              <a:t> over state variables S</a:t>
            </a:r>
          </a:p>
          <a:p>
            <a:pPr marL="914400" lvl="1" indent="-457200">
              <a:spcBef>
                <a:spcPct val="20000"/>
              </a:spcBef>
              <a:buFont typeface="Wingdings" pitchFamily="2" charset="2"/>
              <a:buChar char="§"/>
              <a:defRPr/>
            </a:pPr>
            <a:r>
              <a:rPr lang="en-US" sz="2000" dirty="0" smtClean="0">
                <a:latin typeface="Comic Sans MS" pitchFamily="66" charset="0"/>
              </a:rPr>
              <a:t>Trans of type </a:t>
            </a:r>
            <a:r>
              <a:rPr lang="en-US" sz="2000" dirty="0" err="1" smtClean="0">
                <a:latin typeface="Comic Sans MS" pitchFamily="66" charset="0"/>
              </a:rPr>
              <a:t>reg</a:t>
            </a:r>
            <a:r>
              <a:rPr lang="en-US" sz="2000" dirty="0" smtClean="0">
                <a:latin typeface="Comic Sans MS" pitchFamily="66" charset="0"/>
              </a:rPr>
              <a:t> over S U S’</a:t>
            </a:r>
          </a:p>
          <a:p>
            <a:pPr marL="914400" lvl="1" indent="-457200">
              <a:spcBef>
                <a:spcPct val="20000"/>
              </a:spcBef>
              <a:buFont typeface="Wingdings"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Post(A, Trans) = Rename(Exists(Conj(</a:t>
            </a:r>
            <a:r>
              <a:rPr lang="en-US" sz="2000" dirty="0" err="1" smtClean="0">
                <a:latin typeface="Comic Sans MS" pitchFamily="66" charset="0"/>
              </a:rPr>
              <a:t>A,Trans</a:t>
            </a:r>
            <a:r>
              <a:rPr lang="en-US" sz="2000" dirty="0" smtClean="0">
                <a:latin typeface="Comic Sans MS" pitchFamily="66" charset="0"/>
              </a:rPr>
              <a:t>),S), S’, S)</a:t>
            </a:r>
          </a:p>
          <a:p>
            <a:pPr marL="914400" lvl="1" indent="-457200">
              <a:spcBef>
                <a:spcPct val="20000"/>
              </a:spcBef>
              <a:buFont typeface="+mj-lt"/>
              <a:buAutoNum type="arabicPeriod"/>
              <a:defRPr/>
            </a:pPr>
            <a:r>
              <a:rPr lang="en-US" sz="2000" dirty="0" smtClean="0">
                <a:latin typeface="Comic Sans MS" pitchFamily="66" charset="0"/>
              </a:rPr>
              <a:t>Take conjunction of A and Trans</a:t>
            </a:r>
          </a:p>
          <a:p>
            <a:pPr marL="914400" lvl="1" indent="-457200">
              <a:spcBef>
                <a:spcPct val="20000"/>
              </a:spcBef>
              <a:buFont typeface="+mj-lt"/>
              <a:buAutoNum type="arabicPeriod"/>
              <a:defRPr/>
            </a:pPr>
            <a:r>
              <a:rPr lang="en-US" sz="2000" dirty="0" smtClean="0">
                <a:latin typeface="Comic Sans MS" pitchFamily="66" charset="0"/>
              </a:rPr>
              <a:t>Project out the variables in S using existential quantification</a:t>
            </a:r>
          </a:p>
          <a:p>
            <a:pPr marL="914400" lvl="1" indent="-457200">
              <a:spcBef>
                <a:spcPct val="20000"/>
              </a:spcBef>
              <a:buFont typeface="+mj-lt"/>
              <a:buAutoNum type="arabicPeriod"/>
              <a:defRPr/>
            </a:pPr>
            <a:r>
              <a:rPr lang="en-US" sz="2000" dirty="0" smtClean="0">
                <a:latin typeface="Comic Sans MS" pitchFamily="66" charset="0"/>
              </a:rPr>
              <a:t>Rename primed variables to get a region over S</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86019" name="Acrobat Document" r:id="rId4" imgW="4790808" imgH="6162472" progId="AcroExch.Document.7">
                <p:embed/>
              </p:oleObj>
            </a:graphicData>
          </a:graphic>
        </p:graphicFrame>
      </p:grpSp>
    </p:spTree>
    <p:extLst>
      <p:ext uri="{BB962C8B-B14F-4D97-AF65-F5344CB8AC3E}">
        <p14:creationId xmlns="" xmlns:p14="http://schemas.microsoft.com/office/powerpoint/2010/main"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Recap: Symbolic Transition Systems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Region over variables X is a data structure that represents a set of states assigning values to X</a:t>
            </a:r>
          </a:p>
          <a:p>
            <a:pPr marL="457200" indent="-457200">
              <a:spcBef>
                <a:spcPct val="20000"/>
              </a:spcBef>
              <a:buFont typeface="Wingdings" pitchFamily="2" charset="2"/>
              <a:buChar char="q"/>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Transition system T with state variables S represented by</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Region </a:t>
            </a:r>
            <a:r>
              <a:rPr lang="en-US" sz="2000" dirty="0" smtClean="0">
                <a:latin typeface="Symbol" panose="05050102010706020507" pitchFamily="18" charset="2"/>
              </a:rPr>
              <a:t>j</a:t>
            </a:r>
            <a:r>
              <a:rPr lang="en-US" sz="2000" baseline="-25000" dirty="0" smtClean="0">
                <a:latin typeface="Comic Sans MS" pitchFamily="66" charset="0"/>
              </a:rPr>
              <a:t>I</a:t>
            </a:r>
            <a:r>
              <a:rPr lang="en-US" sz="2000" dirty="0" smtClean="0">
                <a:latin typeface="Comic Sans MS" pitchFamily="66" charset="0"/>
              </a:rPr>
              <a:t> over S for initial states</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Region </a:t>
            </a:r>
            <a:r>
              <a:rPr lang="en-US" sz="2000" dirty="0" err="1" smtClean="0">
                <a:latin typeface="Symbol" panose="05050102010706020507" pitchFamily="18" charset="2"/>
              </a:rPr>
              <a:t>j</a:t>
            </a:r>
            <a:r>
              <a:rPr lang="en-US" sz="2000" baseline="-25000" dirty="0" err="1" smtClean="0">
                <a:latin typeface="Comic Sans MS" pitchFamily="66" charset="0"/>
              </a:rPr>
              <a:t>T</a:t>
            </a:r>
            <a:r>
              <a:rPr lang="en-US" sz="2000" dirty="0" smtClean="0">
                <a:latin typeface="Comic Sans MS" pitchFamily="66" charset="0"/>
              </a:rPr>
              <a:t> over S U S’ for transitions</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anose="05000000000000000000" pitchFamily="2" charset="2"/>
              <a:buChar char="q"/>
              <a:defRPr/>
            </a:pPr>
            <a:r>
              <a:rPr lang="en-US" sz="2000" dirty="0" smtClean="0">
                <a:latin typeface="Comic Sans MS" pitchFamily="66" charset="0"/>
              </a:rPr>
              <a:t>Symbolic representation can be compiled automatically from code for updating variables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To get </a:t>
            </a:r>
            <a:r>
              <a:rPr lang="en-US" sz="2000" dirty="0" err="1" smtClean="0">
                <a:latin typeface="Symbol" panose="05050102010706020507" pitchFamily="18" charset="2"/>
              </a:rPr>
              <a:t>j</a:t>
            </a:r>
            <a:r>
              <a:rPr lang="en-US" sz="2000" baseline="-25000" dirty="0" err="1" smtClean="0">
                <a:latin typeface="Comic Sans MS" pitchFamily="66" charset="0"/>
              </a:rPr>
              <a:t>T</a:t>
            </a:r>
            <a:r>
              <a:rPr lang="en-US" sz="2000" dirty="0" smtClean="0">
                <a:latin typeface="Comic Sans MS" pitchFamily="66" charset="0"/>
              </a:rPr>
              <a:t> from reaction description of a Synchronous Reactive Component, local/input/output </a:t>
            </a:r>
            <a:r>
              <a:rPr lang="en-US" sz="2000" dirty="0" err="1" smtClean="0">
                <a:latin typeface="Comic Sans MS" pitchFamily="66" charset="0"/>
              </a:rPr>
              <a:t>vars</a:t>
            </a:r>
            <a:r>
              <a:rPr lang="en-US" sz="2000" dirty="0" smtClean="0">
                <a:latin typeface="Comic Sans MS" pitchFamily="66" charset="0"/>
              </a:rPr>
              <a:t> must be existentially quantified (see textbook for examples)</a:t>
            </a:r>
          </a:p>
          <a:p>
            <a:pPr marL="457200" indent="-457200">
              <a:spcBef>
                <a:spcPct val="20000"/>
              </a:spcBef>
              <a:buFont typeface="Wingdings" panose="05000000000000000000"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87043" name="Acrobat Document" r:id="rId4" imgW="4790808" imgH="6162472" progId="AcroExch.Document.7">
                <p:embed/>
              </p:oleObj>
            </a:graphicData>
          </a:graphic>
        </p:graphicFrame>
      </p:grpSp>
    </p:spTree>
    <p:extLst>
      <p:ext uri="{BB962C8B-B14F-4D97-AF65-F5344CB8AC3E}">
        <p14:creationId xmlns:p14="http://schemas.microsoft.com/office/powerpoint/2010/main" xmlns="" val="2781248059"/>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Operations on Regions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In general, we want to represent sets of states by a data type </a:t>
            </a:r>
            <a:r>
              <a:rPr lang="en-US" sz="2000" dirty="0" err="1" smtClean="0">
                <a:solidFill>
                  <a:srgbClr val="C00000"/>
                </a:solidFill>
                <a:latin typeface="Comic Sans MS" pitchFamily="66" charset="0"/>
              </a:rPr>
              <a:t>reg</a:t>
            </a:r>
            <a:r>
              <a:rPr lang="en-US" sz="2000" dirty="0" smtClean="0">
                <a:latin typeface="Comic Sans MS" pitchFamily="66" charset="0"/>
              </a:rPr>
              <a:t>, which should support following operations</a:t>
            </a:r>
          </a:p>
          <a:p>
            <a:pPr marL="457200" indent="-457200">
              <a:spcBef>
                <a:spcPct val="20000"/>
              </a:spcBef>
              <a:buFont typeface="Wingdings" pitchFamily="2" charset="2"/>
              <a:buChar char="q"/>
              <a:defRPr/>
            </a:pPr>
            <a:r>
              <a:rPr lang="en-US" sz="2000" dirty="0" err="1" smtClean="0">
                <a:latin typeface="Comic Sans MS" pitchFamily="66" charset="0"/>
              </a:rPr>
              <a:t>Disj</a:t>
            </a:r>
            <a:r>
              <a:rPr lang="en-US" sz="2000" dirty="0" smtClean="0">
                <a:latin typeface="Comic Sans MS" pitchFamily="66" charset="0"/>
              </a:rPr>
              <a:t>(A,B): Returns region that contains states either in A or in B</a:t>
            </a:r>
          </a:p>
          <a:p>
            <a:pPr marL="914400" lvl="1" indent="-457200">
              <a:spcBef>
                <a:spcPct val="20000"/>
              </a:spcBef>
              <a:buFont typeface="Wingdings" pitchFamily="2" charset="2"/>
              <a:buChar char="§"/>
              <a:defRPr/>
            </a:pPr>
            <a:r>
              <a:rPr lang="en-US" sz="2000" dirty="0" smtClean="0">
                <a:latin typeface="Comic Sans MS" pitchFamily="66" charset="0"/>
              </a:rPr>
              <a:t>For formulas, this is just “A | B”</a:t>
            </a:r>
          </a:p>
          <a:p>
            <a:pPr marL="457200" indent="-457200">
              <a:spcBef>
                <a:spcPct val="20000"/>
              </a:spcBef>
              <a:buFont typeface="Wingdings" pitchFamily="2" charset="2"/>
              <a:buChar char="q"/>
              <a:defRPr/>
            </a:pPr>
            <a:r>
              <a:rPr lang="en-US" sz="2000" dirty="0" smtClean="0">
                <a:latin typeface="Comic Sans MS" pitchFamily="66" charset="0"/>
              </a:rPr>
              <a:t>Conj(A,B): Returns region containing states that are in both A and B</a:t>
            </a:r>
          </a:p>
          <a:p>
            <a:pPr marL="914400" lvl="1" indent="-457200">
              <a:spcBef>
                <a:spcPct val="20000"/>
              </a:spcBef>
              <a:buFont typeface="Wingdings" pitchFamily="2" charset="2"/>
              <a:buChar char="§"/>
              <a:defRPr/>
            </a:pPr>
            <a:r>
              <a:rPr lang="en-US" sz="2000" dirty="0" smtClean="0">
                <a:latin typeface="Comic Sans MS" pitchFamily="66" charset="0"/>
              </a:rPr>
              <a:t>For formulas, this is just “A &amp; B”</a:t>
            </a:r>
          </a:p>
          <a:p>
            <a:pPr marL="457200" indent="-457200">
              <a:spcBef>
                <a:spcPct val="20000"/>
              </a:spcBef>
              <a:buFont typeface="Wingdings" pitchFamily="2" charset="2"/>
              <a:buChar char="q"/>
              <a:defRPr/>
            </a:pPr>
            <a:r>
              <a:rPr lang="en-US" sz="2000" dirty="0" smtClean="0">
                <a:latin typeface="Comic Sans MS" pitchFamily="66" charset="0"/>
              </a:rPr>
              <a:t>Diff(A,B): Returns region containing states in A but not in B</a:t>
            </a:r>
          </a:p>
          <a:p>
            <a:pPr marL="914400" lvl="1" indent="-457200">
              <a:spcBef>
                <a:spcPct val="20000"/>
              </a:spcBef>
              <a:buFont typeface="Wingdings" pitchFamily="2" charset="2"/>
              <a:buChar char="§"/>
              <a:defRPr/>
            </a:pPr>
            <a:r>
              <a:rPr lang="en-US" sz="2000" dirty="0" smtClean="0">
                <a:latin typeface="Comic Sans MS" pitchFamily="66" charset="0"/>
              </a:rPr>
              <a:t>For formulas, this is “A &amp; ~B”</a:t>
            </a:r>
          </a:p>
          <a:p>
            <a:pPr marL="457200" indent="-457200">
              <a:spcBef>
                <a:spcPct val="20000"/>
              </a:spcBef>
              <a:buFont typeface="Wingdings" pitchFamily="2" charset="2"/>
              <a:buChar char="q"/>
              <a:defRPr/>
            </a:pPr>
            <a:r>
              <a:rPr lang="en-US" sz="2000" dirty="0" err="1" smtClean="0">
                <a:latin typeface="Comic Sans MS" pitchFamily="66" charset="0"/>
              </a:rPr>
              <a:t>IsEmpty</a:t>
            </a:r>
            <a:r>
              <a:rPr lang="en-US" sz="2000" dirty="0" smtClean="0">
                <a:latin typeface="Comic Sans MS" pitchFamily="66" charset="0"/>
              </a:rPr>
              <a:t>(A): Returns 0 if region A contains some state, and 1 otherwise</a:t>
            </a:r>
          </a:p>
          <a:p>
            <a:pPr marL="914400" lvl="1" indent="-457200">
              <a:spcBef>
                <a:spcPct val="20000"/>
              </a:spcBef>
              <a:buFont typeface="Wingdings" pitchFamily="2" charset="2"/>
              <a:buChar char="§"/>
              <a:defRPr/>
            </a:pPr>
            <a:r>
              <a:rPr lang="en-US" sz="2000" dirty="0" smtClean="0">
                <a:latin typeface="Comic Sans MS" pitchFamily="66" charset="0"/>
              </a:rPr>
              <a:t>For formulas, this requires testing “</a:t>
            </a:r>
            <a:r>
              <a:rPr lang="en-US" sz="2000" dirty="0" err="1" smtClean="0">
                <a:latin typeface="Comic Sans MS" pitchFamily="66" charset="0"/>
              </a:rPr>
              <a:t>satisfiability</a:t>
            </a:r>
            <a:r>
              <a:rPr lang="en-US" sz="2000" dirty="0" smtClean="0">
                <a:latin typeface="Comic Sans MS" pitchFamily="66" charset="0"/>
              </a:rPr>
              <a:t>”: can the variables in the formulas assigned values to make formula true</a:t>
            </a:r>
          </a:p>
          <a:p>
            <a:pPr marL="457200" indent="-457200">
              <a:spcBef>
                <a:spcPct val="20000"/>
              </a:spcBef>
              <a:buFont typeface="Wingdings" pitchFamily="2" charset="2"/>
              <a:buChar char="q"/>
              <a:defRPr/>
            </a:pPr>
            <a:r>
              <a:rPr lang="en-US" sz="2000" dirty="0" smtClean="0">
                <a:latin typeface="Comic Sans MS" pitchFamily="66" charset="0"/>
              </a:rPr>
              <a:t>Exists(A,X): Returns projection of A by quantifying variables in X</a:t>
            </a:r>
          </a:p>
          <a:p>
            <a:pPr marL="914400" lvl="1" indent="-457200">
              <a:spcBef>
                <a:spcPct val="20000"/>
              </a:spcBef>
              <a:buFont typeface="Wingdings" pitchFamily="2" charset="2"/>
              <a:buChar char="§"/>
              <a:defRPr/>
            </a:pPr>
            <a:r>
              <a:rPr lang="en-US" sz="2000" dirty="0" smtClean="0">
                <a:latin typeface="Comic Sans MS" pitchFamily="66" charset="0"/>
              </a:rPr>
              <a:t>For formulas, this requires “quantifier elimination”</a:t>
            </a:r>
          </a:p>
          <a:p>
            <a:pPr marL="457200" indent="-457200">
              <a:spcBef>
                <a:spcPct val="20000"/>
              </a:spcBef>
              <a:buFont typeface="Wingdings" pitchFamily="2" charset="2"/>
              <a:buChar char="q"/>
              <a:defRPr/>
            </a:pPr>
            <a:r>
              <a:rPr lang="en-US" sz="2000" dirty="0" smtClean="0">
                <a:latin typeface="Comic Sans MS" pitchFamily="66" charset="0"/>
              </a:rPr>
              <a:t>Rename(A,X,Y): Rename variables in X to corresponding </a:t>
            </a:r>
            <a:r>
              <a:rPr lang="en-US" sz="2000" dirty="0" err="1" smtClean="0">
                <a:latin typeface="Comic Sans MS" pitchFamily="66" charset="0"/>
              </a:rPr>
              <a:t>vars</a:t>
            </a:r>
            <a:r>
              <a:rPr lang="en-US" sz="2000" dirty="0" smtClean="0">
                <a:latin typeface="Comic Sans MS" pitchFamily="66" charset="0"/>
              </a:rPr>
              <a:t> in Y</a:t>
            </a:r>
          </a:p>
          <a:p>
            <a:pPr marL="914400" lvl="1" indent="-457200">
              <a:spcBef>
                <a:spcPct val="20000"/>
              </a:spcBef>
              <a:buFont typeface="Wingdings" pitchFamily="2" charset="2"/>
              <a:buChar char="§"/>
              <a:defRPr/>
            </a:pPr>
            <a:r>
              <a:rPr lang="en-US" sz="2000" dirty="0" smtClean="0">
                <a:latin typeface="Comic Sans MS" pitchFamily="66" charset="0"/>
              </a:rPr>
              <a:t>For formulas, this is textual substitution</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88067"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2">
                                            <p:txEl>
                                              <p:pRg st="12" end="12"/>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Symbolic Image Computation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1600200"/>
            <a:ext cx="9144000" cy="3733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Given:</a:t>
            </a:r>
          </a:p>
          <a:p>
            <a:pPr marL="914400" lvl="1" indent="-457200">
              <a:spcBef>
                <a:spcPct val="20000"/>
              </a:spcBef>
              <a:buFont typeface="Wingdings" pitchFamily="2" charset="2"/>
              <a:buChar char="§"/>
              <a:defRPr/>
            </a:pPr>
            <a:r>
              <a:rPr lang="en-US" sz="2000" dirty="0" smtClean="0">
                <a:latin typeface="Comic Sans MS" pitchFamily="66" charset="0"/>
              </a:rPr>
              <a:t>A of type </a:t>
            </a:r>
            <a:r>
              <a:rPr lang="en-US" sz="2000" dirty="0" err="1" smtClean="0">
                <a:latin typeface="Comic Sans MS" pitchFamily="66" charset="0"/>
              </a:rPr>
              <a:t>reg</a:t>
            </a:r>
            <a:r>
              <a:rPr lang="en-US" sz="2000" dirty="0" smtClean="0">
                <a:latin typeface="Comic Sans MS" pitchFamily="66" charset="0"/>
              </a:rPr>
              <a:t> over state variables S</a:t>
            </a:r>
          </a:p>
          <a:p>
            <a:pPr marL="914400" lvl="1" indent="-457200">
              <a:spcBef>
                <a:spcPct val="20000"/>
              </a:spcBef>
              <a:buFont typeface="Wingdings" pitchFamily="2" charset="2"/>
              <a:buChar char="§"/>
              <a:defRPr/>
            </a:pPr>
            <a:r>
              <a:rPr lang="en-US" sz="2000" dirty="0" smtClean="0">
                <a:latin typeface="Comic Sans MS" pitchFamily="66" charset="0"/>
              </a:rPr>
              <a:t>Trans of type </a:t>
            </a:r>
            <a:r>
              <a:rPr lang="en-US" sz="2000" dirty="0" err="1" smtClean="0">
                <a:latin typeface="Comic Sans MS" pitchFamily="66" charset="0"/>
              </a:rPr>
              <a:t>reg</a:t>
            </a:r>
            <a:r>
              <a:rPr lang="en-US" sz="2000" dirty="0" smtClean="0">
                <a:latin typeface="Comic Sans MS" pitchFamily="66" charset="0"/>
              </a:rPr>
              <a:t> over S U S’</a:t>
            </a:r>
          </a:p>
          <a:p>
            <a:pPr marL="914400" lvl="1" indent="-457200">
              <a:spcBef>
                <a:spcPct val="20000"/>
              </a:spcBef>
              <a:buFont typeface="Wingdings"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Post(A, Trans) = Rename(Exists(Conj(</a:t>
            </a:r>
            <a:r>
              <a:rPr lang="en-US" sz="2000" dirty="0" err="1" smtClean="0">
                <a:latin typeface="Comic Sans MS" pitchFamily="66" charset="0"/>
              </a:rPr>
              <a:t>A,Trans</a:t>
            </a:r>
            <a:r>
              <a:rPr lang="en-US" sz="2000" dirty="0" smtClean="0">
                <a:latin typeface="Comic Sans MS" pitchFamily="66" charset="0"/>
              </a:rPr>
              <a:t>),S), S’, S)</a:t>
            </a:r>
          </a:p>
          <a:p>
            <a:pPr marL="914400" lvl="1" indent="-457200">
              <a:spcBef>
                <a:spcPct val="20000"/>
              </a:spcBef>
              <a:buFont typeface="+mj-lt"/>
              <a:buAutoNum type="arabicPeriod"/>
              <a:defRPr/>
            </a:pPr>
            <a:r>
              <a:rPr lang="en-US" sz="2000" dirty="0" smtClean="0">
                <a:latin typeface="Comic Sans MS" pitchFamily="66" charset="0"/>
              </a:rPr>
              <a:t>Take conjunction of A and Trans</a:t>
            </a:r>
          </a:p>
          <a:p>
            <a:pPr marL="914400" lvl="1" indent="-457200">
              <a:spcBef>
                <a:spcPct val="20000"/>
              </a:spcBef>
              <a:buFont typeface="+mj-lt"/>
              <a:buAutoNum type="arabicPeriod"/>
              <a:defRPr/>
            </a:pPr>
            <a:r>
              <a:rPr lang="en-US" sz="2000" dirty="0" smtClean="0">
                <a:latin typeface="Comic Sans MS" pitchFamily="66" charset="0"/>
              </a:rPr>
              <a:t>Project out the variables in S using existential quantification</a:t>
            </a:r>
          </a:p>
          <a:p>
            <a:pPr marL="914400" lvl="1" indent="-457200">
              <a:spcBef>
                <a:spcPct val="20000"/>
              </a:spcBef>
              <a:buFont typeface="+mj-lt"/>
              <a:buAutoNum type="arabicPeriod"/>
              <a:defRPr/>
            </a:pPr>
            <a:r>
              <a:rPr lang="en-US" sz="2000" dirty="0" smtClean="0">
                <a:latin typeface="Comic Sans MS" pitchFamily="66" charset="0"/>
              </a:rPr>
              <a:t>Rename primed variables to get a region over S</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89091"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Symbolic Breadth-First-Search Algorithm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3505200"/>
            <a:ext cx="9220200" cy="2743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Algorithm for checking if a property </a:t>
            </a:r>
            <a:r>
              <a:rPr lang="en-US" sz="2000" dirty="0" smtClean="0">
                <a:latin typeface="Symbol" pitchFamily="18" charset="2"/>
              </a:rPr>
              <a:t>j</a:t>
            </a:r>
            <a:r>
              <a:rPr lang="en-US" sz="2000" dirty="0" smtClean="0">
                <a:latin typeface="Comic Sans MS" pitchFamily="66" charset="0"/>
              </a:rPr>
              <a:t> is an invariant of T?</a:t>
            </a:r>
          </a:p>
          <a:p>
            <a:pPr marL="457200" indent="-457200">
              <a:spcBef>
                <a:spcPct val="20000"/>
              </a:spcBef>
              <a:buFont typeface="Wingdings" pitchFamily="2" charset="2"/>
              <a:buChar char="q"/>
              <a:defRPr/>
            </a:pPr>
            <a:r>
              <a:rPr lang="en-US" sz="2000" dirty="0" smtClean="0">
                <a:latin typeface="Comic Sans MS" pitchFamily="66" charset="0"/>
              </a:rPr>
              <a:t>Same as checking if the “error” states ~</a:t>
            </a:r>
            <a:r>
              <a:rPr lang="en-US" sz="2000" dirty="0" smtClean="0">
                <a:latin typeface="Symbol" pitchFamily="18" charset="2"/>
              </a:rPr>
              <a:t>j</a:t>
            </a:r>
            <a:r>
              <a:rPr lang="en-US" sz="2000" dirty="0" smtClean="0">
                <a:latin typeface="Comic Sans MS" pitchFamily="66" charset="0"/>
              </a:rPr>
              <a:t> is reachable?</a:t>
            </a:r>
          </a:p>
          <a:p>
            <a:pPr marL="457200" indent="-457200">
              <a:spcBef>
                <a:spcPct val="20000"/>
              </a:spcBef>
              <a:buFont typeface="Wingdings" pitchFamily="2" charset="2"/>
              <a:buChar char="q"/>
              <a:defRPr/>
            </a:pPr>
            <a:r>
              <a:rPr lang="en-US" sz="2000" dirty="0" smtClean="0">
                <a:latin typeface="Comic Sans MS" pitchFamily="66" charset="0"/>
              </a:rPr>
              <a:t>We need to check at every step if error states reached; if so, stop.</a:t>
            </a:r>
          </a:p>
          <a:p>
            <a:pPr marL="457200" indent="-457200">
              <a:spcBef>
                <a:spcPct val="20000"/>
              </a:spcBef>
              <a:buFont typeface="Wingdings" pitchFamily="2" charset="2"/>
              <a:buChar char="q"/>
              <a:defRPr/>
            </a:pPr>
            <a:r>
              <a:rPr lang="en-US" sz="2000" dirty="0" smtClean="0">
                <a:latin typeface="Comic Sans MS" pitchFamily="66" charset="0"/>
              </a:rPr>
              <a:t>If no new states are encountered, then also stop (invariant satisfied)</a:t>
            </a:r>
          </a:p>
        </p:txBody>
      </p:sp>
      <p:sp>
        <p:nvSpPr>
          <p:cNvPr id="8" name="Content Placeholder 3"/>
          <p:cNvSpPr txBox="1">
            <a:spLocks/>
          </p:cNvSpPr>
          <p:nvPr/>
        </p:nvSpPr>
        <p:spPr>
          <a:xfrm>
            <a:off x="5029200" y="1676400"/>
            <a:ext cx="3810000" cy="14478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defRPr/>
            </a:pPr>
            <a:r>
              <a:rPr lang="en-US" sz="2000" dirty="0" smtClean="0">
                <a:latin typeface="Comic Sans MS" pitchFamily="66" charset="0"/>
              </a:rPr>
              <a:t>reach</a:t>
            </a:r>
            <a:r>
              <a:rPr lang="en-US" sz="2000" baseline="-25000" dirty="0" smtClean="0">
                <a:latin typeface="Comic Sans MS" pitchFamily="66" charset="0"/>
              </a:rPr>
              <a:t>0</a:t>
            </a:r>
            <a:r>
              <a:rPr lang="en-US" sz="2000" dirty="0" smtClean="0">
                <a:latin typeface="Comic Sans MS" pitchFamily="66" charset="0"/>
              </a:rPr>
              <a:t> = Initial states and </a:t>
            </a:r>
          </a:p>
          <a:p>
            <a:pPr marL="457200" indent="-457200">
              <a:spcBef>
                <a:spcPct val="20000"/>
              </a:spcBef>
              <a:defRPr/>
            </a:pPr>
            <a:r>
              <a:rPr lang="en-US" sz="2000" dirty="0" smtClean="0">
                <a:latin typeface="Comic Sans MS" pitchFamily="66" charset="0"/>
              </a:rPr>
              <a:t>each reach</a:t>
            </a:r>
            <a:r>
              <a:rPr lang="en-US" sz="2000" baseline="-25000" dirty="0" smtClean="0">
                <a:latin typeface="Comic Sans MS" pitchFamily="66" charset="0"/>
              </a:rPr>
              <a:t>i+1</a:t>
            </a:r>
            <a:r>
              <a:rPr lang="en-US" sz="2000" dirty="0" smtClean="0">
                <a:latin typeface="Comic Sans MS" pitchFamily="66" charset="0"/>
              </a:rPr>
              <a:t> obtained from </a:t>
            </a:r>
            <a:r>
              <a:rPr lang="en-US" sz="2000" dirty="0" err="1" smtClean="0">
                <a:latin typeface="Comic Sans MS" pitchFamily="66" charset="0"/>
              </a:rPr>
              <a:t>reach</a:t>
            </a:r>
            <a:r>
              <a:rPr lang="en-US" sz="2000" baseline="-25000" dirty="0" err="1" smtClean="0">
                <a:latin typeface="Comic Sans MS" pitchFamily="66" charset="0"/>
              </a:rPr>
              <a:t>i</a:t>
            </a:r>
            <a:r>
              <a:rPr lang="en-US" sz="2000" dirty="0" smtClean="0">
                <a:latin typeface="Comic Sans MS" pitchFamily="66" charset="0"/>
              </a:rPr>
              <a:t> by applying Post</a:t>
            </a:r>
          </a:p>
        </p:txBody>
      </p:sp>
      <p:graphicFrame>
        <p:nvGraphicFramePr>
          <p:cNvPr id="9" name="Object 8"/>
          <p:cNvGraphicFramePr>
            <a:graphicFrameLocks noChangeAspect="1"/>
          </p:cNvGraphicFramePr>
          <p:nvPr/>
        </p:nvGraphicFramePr>
        <p:xfrm>
          <a:off x="228600" y="1447800"/>
          <a:ext cx="4503874" cy="1666875"/>
        </p:xfrm>
        <a:graphic>
          <a:graphicData uri="http://schemas.openxmlformats.org/presentationml/2006/ole">
            <p:oleObj spid="_x0000_s90114" name="Acrobat Document" r:id="rId3" imgW="3886132" imgH="1438072" progId="AcroExch.Document.7">
              <p:embed/>
            </p:oleObj>
          </a:graphicData>
        </a:graphic>
      </p:graphicFrame>
      <p:grpSp>
        <p:nvGrpSpPr>
          <p:cNvPr id="10" name="Group 9"/>
          <p:cNvGrpSpPr/>
          <p:nvPr/>
        </p:nvGrpSpPr>
        <p:grpSpPr>
          <a:xfrm>
            <a:off x="0" y="6142038"/>
            <a:ext cx="9144000" cy="715962"/>
            <a:chOff x="0" y="6142038"/>
            <a:chExt cx="9144000" cy="715962"/>
          </a:xfrm>
        </p:grpSpPr>
        <p:pic>
          <p:nvPicPr>
            <p:cNvPr id="14"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1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6" name="Object 2"/>
            <p:cNvGraphicFramePr>
              <a:graphicFrameLocks noChangeAspect="1"/>
            </p:cNvGraphicFramePr>
            <p:nvPr/>
          </p:nvGraphicFramePr>
          <p:xfrm>
            <a:off x="8653463" y="6163469"/>
            <a:ext cx="490537" cy="673100"/>
          </p:xfrm>
          <a:graphic>
            <a:graphicData uri="http://schemas.openxmlformats.org/presentationml/2006/ole">
              <p:oleObj spid="_x0000_s90116" name="Acrobat Document" r:id="rId5"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Symbolic BFS Algorithm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762000"/>
            <a:ext cx="9296400" cy="55626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defRPr/>
            </a:pPr>
            <a:r>
              <a:rPr lang="en-US" sz="2000" dirty="0" smtClean="0">
                <a:latin typeface="Comic Sans MS" pitchFamily="66" charset="0"/>
              </a:rPr>
              <a:t>Given region Init over S, region Trans over S U S’, and region </a:t>
            </a:r>
            <a:r>
              <a:rPr lang="en-US" sz="2000" dirty="0" smtClean="0">
                <a:latin typeface="Symbol" pitchFamily="18" charset="2"/>
              </a:rPr>
              <a:t>j</a:t>
            </a:r>
            <a:r>
              <a:rPr lang="en-US" sz="2000" dirty="0" smtClean="0">
                <a:latin typeface="Comic Sans MS" pitchFamily="66" charset="0"/>
              </a:rPr>
              <a:t> over S, if </a:t>
            </a:r>
            <a:r>
              <a:rPr lang="en-US" sz="2000" dirty="0" smtClean="0">
                <a:latin typeface="Symbol" pitchFamily="18" charset="2"/>
              </a:rPr>
              <a:t>j</a:t>
            </a:r>
            <a:r>
              <a:rPr lang="en-US" sz="2000" dirty="0" smtClean="0">
                <a:latin typeface="Comic Sans MS" pitchFamily="66" charset="0"/>
              </a:rPr>
              <a:t> is reachable in T then return 1, else return 0</a:t>
            </a:r>
          </a:p>
          <a:p>
            <a:pPr marL="457200" indent="-457200">
              <a:spcBef>
                <a:spcPct val="20000"/>
              </a:spcBef>
              <a:buFont typeface="Wingdings" pitchFamily="2" charset="2"/>
              <a:buChar char="q"/>
              <a:defRPr/>
            </a:pPr>
            <a:endParaRPr lang="en-US" sz="2000" dirty="0" smtClean="0">
              <a:latin typeface="Comic Sans MS" pitchFamily="66" charset="0"/>
            </a:endParaRPr>
          </a:p>
          <a:p>
            <a:pPr marL="457200" indent="-457200">
              <a:spcBef>
                <a:spcPct val="20000"/>
              </a:spcBef>
              <a:defRPr/>
            </a:pPr>
            <a:r>
              <a:rPr lang="en-US" sz="2000" dirty="0" smtClean="0">
                <a:latin typeface="Comic Sans MS" pitchFamily="66" charset="0"/>
              </a:rPr>
              <a:t>	</a:t>
            </a:r>
            <a:r>
              <a:rPr lang="en-US" sz="2000" dirty="0" err="1" smtClean="0">
                <a:latin typeface="Comic Sans MS" pitchFamily="66" charset="0"/>
              </a:rPr>
              <a:t>reg</a:t>
            </a:r>
            <a:r>
              <a:rPr lang="en-US" sz="2000" dirty="0" smtClean="0">
                <a:latin typeface="Comic Sans MS" pitchFamily="66" charset="0"/>
              </a:rPr>
              <a:t> Reach := Init; /* States found reachable */</a:t>
            </a:r>
          </a:p>
          <a:p>
            <a:pPr marL="457200" indent="-457200">
              <a:spcBef>
                <a:spcPct val="20000"/>
              </a:spcBef>
              <a:defRPr/>
            </a:pPr>
            <a:r>
              <a:rPr lang="en-US" sz="2000" dirty="0" smtClean="0">
                <a:latin typeface="Comic Sans MS" pitchFamily="66" charset="0"/>
              </a:rPr>
              <a:t>	</a:t>
            </a:r>
            <a:r>
              <a:rPr lang="en-US" sz="2000" dirty="0" err="1" smtClean="0">
                <a:latin typeface="Comic Sans MS" pitchFamily="66" charset="0"/>
              </a:rPr>
              <a:t>reg</a:t>
            </a:r>
            <a:r>
              <a:rPr lang="en-US" sz="2000" dirty="0" smtClean="0">
                <a:latin typeface="Comic Sans MS" pitchFamily="66" charset="0"/>
              </a:rPr>
              <a:t> New := Init; /* States not yet explored for outgoing transitions */</a:t>
            </a:r>
          </a:p>
          <a:p>
            <a:pPr marL="457200" indent="-457200">
              <a:spcBef>
                <a:spcPct val="20000"/>
              </a:spcBef>
              <a:defRPr/>
            </a:pPr>
            <a:r>
              <a:rPr lang="en-US" sz="2000" dirty="0" smtClean="0">
                <a:latin typeface="Comic Sans MS" pitchFamily="66" charset="0"/>
              </a:rPr>
              <a:t>	while </a:t>
            </a:r>
            <a:r>
              <a:rPr lang="en-US" sz="2000" dirty="0" err="1" smtClean="0">
                <a:latin typeface="Comic Sans MS" pitchFamily="66" charset="0"/>
              </a:rPr>
              <a:t>IsEmpty</a:t>
            </a:r>
            <a:r>
              <a:rPr lang="en-US" sz="2000" dirty="0" smtClean="0">
                <a:latin typeface="Comic Sans MS" pitchFamily="66" charset="0"/>
              </a:rPr>
              <a:t>(New) = 0 { 	/* while there are states to be explored */</a:t>
            </a:r>
          </a:p>
          <a:p>
            <a:pPr marL="457200" indent="-457200">
              <a:spcBef>
                <a:spcPct val="20000"/>
              </a:spcBef>
              <a:defRPr/>
            </a:pPr>
            <a:r>
              <a:rPr lang="en-US" sz="2000" dirty="0" smtClean="0">
                <a:latin typeface="Comic Sans MS" pitchFamily="66" charset="0"/>
              </a:rPr>
              <a:t>	    if </a:t>
            </a:r>
            <a:r>
              <a:rPr lang="en-US" sz="2000" dirty="0" err="1" smtClean="0">
                <a:latin typeface="Comic Sans MS" pitchFamily="66" charset="0"/>
              </a:rPr>
              <a:t>IsEmpty</a:t>
            </a:r>
            <a:r>
              <a:rPr lang="en-US" sz="2000" dirty="0" smtClean="0">
                <a:latin typeface="Comic Sans MS" pitchFamily="66" charset="0"/>
              </a:rPr>
              <a:t>(Conj(</a:t>
            </a:r>
            <a:r>
              <a:rPr lang="en-US" sz="2000" dirty="0" err="1" smtClean="0">
                <a:latin typeface="Comic Sans MS" pitchFamily="66" charset="0"/>
              </a:rPr>
              <a:t>New,</a:t>
            </a:r>
            <a:r>
              <a:rPr lang="en-US" sz="2000" dirty="0" err="1" smtClean="0">
                <a:latin typeface="Symbol" pitchFamily="18" charset="2"/>
              </a:rPr>
              <a:t>j</a:t>
            </a:r>
            <a:r>
              <a:rPr lang="en-US" sz="2000" dirty="0" smtClean="0">
                <a:latin typeface="Comic Sans MS" pitchFamily="66" charset="0"/>
              </a:rPr>
              <a:t>)) =0  /* Property </a:t>
            </a:r>
            <a:r>
              <a:rPr lang="en-US" sz="2000" dirty="0" smtClean="0">
                <a:latin typeface="Symbol" pitchFamily="18" charset="2"/>
              </a:rPr>
              <a:t>j</a:t>
            </a:r>
            <a:r>
              <a:rPr lang="en-US" sz="2000" dirty="0" smtClean="0">
                <a:latin typeface="Comic Sans MS" pitchFamily="66" charset="0"/>
              </a:rPr>
              <a:t> found reachable */</a:t>
            </a:r>
          </a:p>
          <a:p>
            <a:pPr marL="457200" indent="-457200">
              <a:spcBef>
                <a:spcPct val="20000"/>
              </a:spcBef>
              <a:defRPr/>
            </a:pPr>
            <a:r>
              <a:rPr lang="en-US" sz="2000" dirty="0" smtClean="0">
                <a:latin typeface="Comic Sans MS" pitchFamily="66" charset="0"/>
              </a:rPr>
              <a:t>	    then return 1 (and stop);</a:t>
            </a:r>
          </a:p>
          <a:p>
            <a:pPr marL="457200" indent="-457200">
              <a:spcBef>
                <a:spcPct val="20000"/>
              </a:spcBef>
              <a:defRPr/>
            </a:pPr>
            <a:r>
              <a:rPr lang="en-US" sz="2000" dirty="0" smtClean="0">
                <a:latin typeface="Comic Sans MS" pitchFamily="66" charset="0"/>
              </a:rPr>
              <a:t>	    New := Diff(Post(</a:t>
            </a:r>
            <a:r>
              <a:rPr lang="en-US" sz="2000" dirty="0" err="1" smtClean="0">
                <a:latin typeface="Comic Sans MS" pitchFamily="66" charset="0"/>
              </a:rPr>
              <a:t>New,Trans</a:t>
            </a:r>
            <a:r>
              <a:rPr lang="en-US" sz="2000" dirty="0" smtClean="0">
                <a:latin typeface="Comic Sans MS" pitchFamily="66" charset="0"/>
              </a:rPr>
              <a:t>),Reach); </a:t>
            </a:r>
          </a:p>
          <a:p>
            <a:pPr marL="457200" indent="-457200">
              <a:spcBef>
                <a:spcPct val="20000"/>
              </a:spcBef>
              <a:defRPr/>
            </a:pPr>
            <a:r>
              <a:rPr lang="en-US" sz="2000" dirty="0" smtClean="0">
                <a:latin typeface="Comic Sans MS" pitchFamily="66" charset="0"/>
              </a:rPr>
              <a:t>			/*These are states in post-image of New, but not 				previously found reachable, so to be explored */</a:t>
            </a:r>
          </a:p>
          <a:p>
            <a:pPr marL="457200" indent="-457200">
              <a:spcBef>
                <a:spcPct val="20000"/>
              </a:spcBef>
              <a:defRPr/>
            </a:pPr>
            <a:r>
              <a:rPr lang="en-US" sz="2000" dirty="0" smtClean="0">
                <a:latin typeface="Comic Sans MS" pitchFamily="66" charset="0"/>
              </a:rPr>
              <a:t>	    Reach := </a:t>
            </a:r>
            <a:r>
              <a:rPr lang="en-US" sz="2000" dirty="0" err="1" smtClean="0">
                <a:latin typeface="Comic Sans MS" pitchFamily="66" charset="0"/>
              </a:rPr>
              <a:t>Disj</a:t>
            </a:r>
            <a:r>
              <a:rPr lang="en-US" sz="2000" dirty="0" smtClean="0">
                <a:latin typeface="Comic Sans MS" pitchFamily="66" charset="0"/>
              </a:rPr>
              <a:t>(Reach, New); /* Update Reach by newly found states*/</a:t>
            </a:r>
          </a:p>
          <a:p>
            <a:pPr marL="457200" indent="-457200">
              <a:spcBef>
                <a:spcPct val="20000"/>
              </a:spcBef>
              <a:defRPr/>
            </a:pPr>
            <a:r>
              <a:rPr lang="en-US" sz="2000" dirty="0" smtClean="0">
                <a:latin typeface="Comic Sans MS" pitchFamily="66" charset="0"/>
              </a:rPr>
              <a:t>	};</a:t>
            </a:r>
          </a:p>
          <a:p>
            <a:pPr marL="457200" indent="-457200">
              <a:spcBef>
                <a:spcPct val="20000"/>
              </a:spcBef>
              <a:defRPr/>
            </a:pPr>
            <a:r>
              <a:rPr lang="en-US" sz="2000" dirty="0" smtClean="0">
                <a:latin typeface="Comic Sans MS" pitchFamily="66" charset="0"/>
              </a:rPr>
              <a:t>	return 0; /* All states explored without encountering </a:t>
            </a:r>
            <a:r>
              <a:rPr lang="en-US" sz="2000" dirty="0" smtClean="0">
                <a:latin typeface="Symbol" pitchFamily="18" charset="2"/>
              </a:rPr>
              <a:t>j</a:t>
            </a:r>
            <a:r>
              <a:rPr lang="en-US" sz="2000" dirty="0" smtClean="0">
                <a:latin typeface="Comic Sans MS" pitchFamily="66" charset="0"/>
              </a:rPr>
              <a:t> */</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91139" name="Acrobat Document" r:id="rId4" imgW="4790808" imgH="6162472" progId="AcroExch.Document.7">
                <p:embed/>
              </p:oleObj>
            </a:graphicData>
          </a:graphic>
        </p:graphicFrame>
      </p:grpSp>
    </p:spTree>
    <p:extLst>
      <p:ext uri="{BB962C8B-B14F-4D97-AF65-F5344CB8AC3E}">
        <p14:creationId xmlns:p14="http://schemas.microsoft.com/office/powerpoint/2010/main" xmlns="" val="30690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2">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Frontier Computation in Symbolic BFS</a:t>
            </a:r>
            <a:endParaRPr lang="en-US" sz="2800" dirty="0">
              <a:solidFill>
                <a:srgbClr val="C00000"/>
              </a:solidFill>
              <a:latin typeface="Comic Sans MS" pitchFamily="66" charset="0"/>
              <a:cs typeface="Times New Roman" pitchFamily="18" charset="0"/>
            </a:endParaRPr>
          </a:p>
        </p:txBody>
      </p:sp>
      <p:grpSp>
        <p:nvGrpSpPr>
          <p:cNvPr id="4" name="Group 7"/>
          <p:cNvGrpSpPr/>
          <p:nvPr/>
        </p:nvGrpSpPr>
        <p:grpSpPr>
          <a:xfrm>
            <a:off x="2286000" y="1371600"/>
            <a:ext cx="3657600" cy="1676400"/>
            <a:chOff x="914400" y="2209800"/>
            <a:chExt cx="2743200" cy="1676400"/>
          </a:xfrm>
        </p:grpSpPr>
        <p:sp>
          <p:nvSpPr>
            <p:cNvPr id="3" name="Oval 2"/>
            <p:cNvSpPr/>
            <p:nvPr/>
          </p:nvSpPr>
          <p:spPr>
            <a:xfrm>
              <a:off x="914400" y="2209800"/>
              <a:ext cx="2743200" cy="1676400"/>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1295400" y="2657186"/>
              <a:ext cx="814967" cy="400110"/>
            </a:xfrm>
            <a:prstGeom prst="rect">
              <a:avLst/>
            </a:prstGeom>
            <a:noFill/>
          </p:spPr>
          <p:txBody>
            <a:bodyPr wrap="none" rtlCol="0">
              <a:spAutoFit/>
            </a:bodyPr>
            <a:lstStyle/>
            <a:p>
              <a:r>
                <a:rPr lang="en-US" sz="2000" dirty="0" smtClean="0"/>
                <a:t>Reach</a:t>
              </a:r>
              <a:endParaRPr lang="en-US" sz="2000" dirty="0"/>
            </a:p>
          </p:txBody>
        </p:sp>
      </p:grpSp>
      <p:grpSp>
        <p:nvGrpSpPr>
          <p:cNvPr id="6" name="Group 9"/>
          <p:cNvGrpSpPr/>
          <p:nvPr/>
        </p:nvGrpSpPr>
        <p:grpSpPr>
          <a:xfrm>
            <a:off x="4343400" y="1747693"/>
            <a:ext cx="1143000" cy="924214"/>
            <a:chOff x="3124200" y="2585893"/>
            <a:chExt cx="990600" cy="924214"/>
          </a:xfrm>
        </p:grpSpPr>
        <p:sp>
          <p:nvSpPr>
            <p:cNvPr id="9" name="Rounded Rectangle 8"/>
            <p:cNvSpPr/>
            <p:nvPr/>
          </p:nvSpPr>
          <p:spPr>
            <a:xfrm>
              <a:off x="3124200" y="2585893"/>
              <a:ext cx="990600" cy="924214"/>
            </a:xfrm>
            <a:prstGeom prst="round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3289762" y="2847945"/>
              <a:ext cx="659476" cy="400110"/>
            </a:xfrm>
            <a:prstGeom prst="rect">
              <a:avLst/>
            </a:prstGeom>
            <a:noFill/>
          </p:spPr>
          <p:txBody>
            <a:bodyPr wrap="none" rtlCol="0">
              <a:spAutoFit/>
            </a:bodyPr>
            <a:lstStyle/>
            <a:p>
              <a:r>
                <a:rPr lang="en-US" sz="2000" dirty="0" smtClean="0"/>
                <a:t>New</a:t>
              </a:r>
              <a:endParaRPr lang="en-US" sz="2000" dirty="0"/>
            </a:p>
          </p:txBody>
        </p:sp>
      </p:grpSp>
      <p:grpSp>
        <p:nvGrpSpPr>
          <p:cNvPr id="7" name="Group 12"/>
          <p:cNvGrpSpPr/>
          <p:nvPr/>
        </p:nvGrpSpPr>
        <p:grpSpPr>
          <a:xfrm>
            <a:off x="5181600" y="1342796"/>
            <a:ext cx="1274044" cy="1752600"/>
            <a:chOff x="3810000" y="2180996"/>
            <a:chExt cx="1274044" cy="1752600"/>
          </a:xfrm>
        </p:grpSpPr>
        <p:sp>
          <p:nvSpPr>
            <p:cNvPr id="12" name="Oval 11"/>
            <p:cNvSpPr/>
            <p:nvPr/>
          </p:nvSpPr>
          <p:spPr>
            <a:xfrm>
              <a:off x="3810000" y="2180996"/>
              <a:ext cx="1257300" cy="17526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820236" y="2847945"/>
              <a:ext cx="1263808" cy="400110"/>
            </a:xfrm>
            <a:prstGeom prst="rect">
              <a:avLst/>
            </a:prstGeom>
            <a:noFill/>
          </p:spPr>
          <p:txBody>
            <a:bodyPr wrap="none" rtlCol="0">
              <a:spAutoFit/>
            </a:bodyPr>
            <a:lstStyle/>
            <a:p>
              <a:r>
                <a:rPr lang="en-US" sz="2000" dirty="0" smtClean="0"/>
                <a:t>Post(New)</a:t>
              </a:r>
              <a:endParaRPr lang="en-US" sz="2000" dirty="0"/>
            </a:p>
          </p:txBody>
        </p:sp>
      </p:grpSp>
      <p:grpSp>
        <p:nvGrpSpPr>
          <p:cNvPr id="8" name="Group 28"/>
          <p:cNvGrpSpPr/>
          <p:nvPr/>
        </p:nvGrpSpPr>
        <p:grpSpPr>
          <a:xfrm>
            <a:off x="2381250" y="4405751"/>
            <a:ext cx="4152900" cy="1752600"/>
            <a:chOff x="4650904" y="2128200"/>
            <a:chExt cx="4152900" cy="1752600"/>
          </a:xfrm>
        </p:grpSpPr>
        <p:grpSp>
          <p:nvGrpSpPr>
            <p:cNvPr id="10" name="Group 25"/>
            <p:cNvGrpSpPr/>
            <p:nvPr/>
          </p:nvGrpSpPr>
          <p:grpSpPr>
            <a:xfrm>
              <a:off x="4650904" y="2128200"/>
              <a:ext cx="4152900" cy="1752600"/>
              <a:chOff x="4650904" y="2128200"/>
              <a:chExt cx="4152900" cy="1752600"/>
            </a:xfrm>
          </p:grpSpPr>
          <p:sp>
            <p:nvSpPr>
              <p:cNvPr id="23" name="Oval 22"/>
              <p:cNvSpPr/>
              <p:nvPr/>
            </p:nvSpPr>
            <p:spPr>
              <a:xfrm>
                <a:off x="7546504" y="2128200"/>
                <a:ext cx="1257300" cy="1752600"/>
              </a:xfrm>
              <a:prstGeom prst="ellipse">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5"/>
              <p:cNvGrpSpPr/>
              <p:nvPr/>
            </p:nvGrpSpPr>
            <p:grpSpPr>
              <a:xfrm>
                <a:off x="4650904" y="2157004"/>
                <a:ext cx="3657600" cy="1676400"/>
                <a:chOff x="914400" y="2209800"/>
                <a:chExt cx="2743200" cy="1676400"/>
              </a:xfrm>
              <a:solidFill>
                <a:schemeClr val="accent5">
                  <a:lumMod val="20000"/>
                  <a:lumOff val="80000"/>
                </a:schemeClr>
              </a:solidFill>
            </p:grpSpPr>
            <p:sp>
              <p:nvSpPr>
                <p:cNvPr id="17" name="Oval 16"/>
                <p:cNvSpPr/>
                <p:nvPr/>
              </p:nvSpPr>
              <p:spPr>
                <a:xfrm>
                  <a:off x="914400" y="2209800"/>
                  <a:ext cx="2743200" cy="1676400"/>
                </a:xfrm>
                <a:prstGeom prst="ellipse">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1295400" y="2657186"/>
                  <a:ext cx="814967" cy="400110"/>
                </a:xfrm>
                <a:prstGeom prst="rect">
                  <a:avLst/>
                </a:prstGeom>
                <a:grpFill/>
              </p:spPr>
              <p:txBody>
                <a:bodyPr wrap="none" rtlCol="0">
                  <a:spAutoFit/>
                </a:bodyPr>
                <a:lstStyle/>
                <a:p>
                  <a:r>
                    <a:rPr lang="en-US" sz="2000" dirty="0" smtClean="0"/>
                    <a:t>Reach</a:t>
                  </a:r>
                  <a:endParaRPr lang="en-US" sz="2000" dirty="0"/>
                </a:p>
              </p:txBody>
            </p:sp>
          </p:grpSp>
        </p:grpSp>
        <p:sp>
          <p:nvSpPr>
            <p:cNvPr id="25" name="TextBox 24"/>
            <p:cNvSpPr txBox="1"/>
            <p:nvPr/>
          </p:nvSpPr>
          <p:spPr>
            <a:xfrm>
              <a:off x="7794687" y="2184793"/>
              <a:ext cx="760934" cy="400110"/>
            </a:xfrm>
            <a:prstGeom prst="rect">
              <a:avLst/>
            </a:prstGeom>
            <a:noFill/>
          </p:spPr>
          <p:txBody>
            <a:bodyPr wrap="none" rtlCol="0">
              <a:spAutoFit/>
            </a:bodyPr>
            <a:lstStyle/>
            <a:p>
              <a:r>
                <a:rPr lang="en-US" sz="2000" dirty="0" smtClean="0"/>
                <a:t>New</a:t>
              </a:r>
              <a:endParaRPr lang="en-US" sz="2000" dirty="0"/>
            </a:p>
          </p:txBody>
        </p:sp>
      </p:grpSp>
      <p:sp>
        <p:nvSpPr>
          <p:cNvPr id="30" name="Down Arrow 29"/>
          <p:cNvSpPr/>
          <p:nvPr/>
        </p:nvSpPr>
        <p:spPr>
          <a:xfrm>
            <a:off x="3975873" y="3387103"/>
            <a:ext cx="367527" cy="533400"/>
          </a:xfrm>
          <a:prstGeom prst="downArrow">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0" y="6142038"/>
            <a:ext cx="9144000" cy="715962"/>
            <a:chOff x="0" y="6142038"/>
            <a:chExt cx="9144000" cy="715962"/>
          </a:xfrm>
        </p:grpSpPr>
        <p:pic>
          <p:nvPicPr>
            <p:cNvPr id="2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2" name="Object 2"/>
            <p:cNvGraphicFramePr>
              <a:graphicFrameLocks noChangeAspect="1"/>
            </p:cNvGraphicFramePr>
            <p:nvPr/>
          </p:nvGraphicFramePr>
          <p:xfrm>
            <a:off x="8653463" y="6163469"/>
            <a:ext cx="490537" cy="673100"/>
          </p:xfrm>
          <a:graphic>
            <a:graphicData uri="http://schemas.openxmlformats.org/presentationml/2006/ole">
              <p:oleObj spid="_x0000_s92163" name="Acrobat Document" r:id="rId4" imgW="4790808" imgH="6162472" progId="AcroExch.Document.7">
                <p:embed/>
              </p:oleObj>
            </a:graphicData>
          </a:graphic>
        </p:graphicFrame>
      </p:grpSp>
    </p:spTree>
    <p:extLst>
      <p:ext uri="{BB962C8B-B14F-4D97-AF65-F5344CB8AC3E}">
        <p14:creationId xmlns:p14="http://schemas.microsoft.com/office/powerpoint/2010/main" xmlns="" val="3906828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Symbolic Search</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Correctness: When the algorithm stops, its answer (whether the property </a:t>
            </a:r>
            <a:r>
              <a:rPr lang="en-US" sz="2000" dirty="0" smtClean="0">
                <a:latin typeface="Symbol" panose="05050102010706020507" pitchFamily="18" charset="2"/>
              </a:rPr>
              <a:t>j</a:t>
            </a:r>
            <a:r>
              <a:rPr lang="en-US" sz="2000" dirty="0" smtClean="0">
                <a:latin typeface="Comic Sans MS" pitchFamily="66" charset="0"/>
              </a:rPr>
              <a:t> is reachable or not) is correct</a:t>
            </a:r>
          </a:p>
          <a:p>
            <a:pPr marL="457200" indent="-457200">
              <a:spcBef>
                <a:spcPct val="20000"/>
              </a:spcBef>
              <a:buFont typeface="Wingdings" pitchFamily="2" charset="2"/>
              <a:buChar char="q"/>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Termination: Number of iterations depends on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length of shortest execution leading to a state satisfying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Diameter: smallest d such that all states reachable within d steps (this may not be bounded, if system is not finite-state)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 practice, terminates if one of these numbers is small</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anose="05000000000000000000" pitchFamily="2" charset="2"/>
              <a:buChar char="q"/>
              <a:defRPr/>
            </a:pPr>
            <a:r>
              <a:rPr lang="en-US" sz="2000" dirty="0" smtClean="0">
                <a:latin typeface="Comic Sans MS" pitchFamily="66" charset="0"/>
              </a:rPr>
              <a:t>Used in practice for hardware verification, protocol verification</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Industrial-strength symbolic model checker: Cadence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Open-source widely used academic tool: </a:t>
            </a:r>
            <a:r>
              <a:rPr lang="en-US" sz="2000" dirty="0" err="1" smtClean="0">
                <a:latin typeface="Comic Sans MS" pitchFamily="66" charset="0"/>
              </a:rPr>
              <a:t>NuSMV</a:t>
            </a:r>
            <a:endParaRPr lang="en-US" sz="2000" dirty="0" smtClean="0">
              <a:latin typeface="Comic Sans MS" pitchFamily="66" charset="0"/>
            </a:endParaRPr>
          </a:p>
          <a:p>
            <a:pPr marL="457200" indent="-457200">
              <a:spcBef>
                <a:spcPct val="20000"/>
              </a:spcBef>
              <a:buFont typeface="Wingdings" panose="05000000000000000000"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93187" name="Acrobat Document" r:id="rId4" imgW="4790808" imgH="6162472" progId="AcroExch.Document.7">
                <p:embed/>
              </p:oleObj>
            </a:graphicData>
          </a:graphic>
        </p:graphicFrame>
      </p:grpSp>
    </p:spTree>
    <p:extLst>
      <p:ext uri="{BB962C8B-B14F-4D97-AF65-F5344CB8AC3E}">
        <p14:creationId xmlns:p14="http://schemas.microsoft.com/office/powerpoint/2010/main" xmlns="" val="2453465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Implementation of Regions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533400"/>
            <a:ext cx="9144000" cy="57150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Key to efficient implementation: How to represent regions?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Operations: </a:t>
            </a:r>
            <a:r>
              <a:rPr lang="en-US" sz="2000" dirty="0" err="1" smtClean="0">
                <a:latin typeface="Comic Sans MS" pitchFamily="66" charset="0"/>
              </a:rPr>
              <a:t>Disj</a:t>
            </a:r>
            <a:r>
              <a:rPr lang="en-US" sz="2000" dirty="0" smtClean="0">
                <a:latin typeface="Comic Sans MS" pitchFamily="66" charset="0"/>
              </a:rPr>
              <a:t>, Conj, Diff, </a:t>
            </a:r>
            <a:r>
              <a:rPr lang="en-US" sz="2000" dirty="0" err="1" smtClean="0">
                <a:latin typeface="Comic Sans MS" pitchFamily="66" charset="0"/>
              </a:rPr>
              <a:t>IsEmpty</a:t>
            </a:r>
            <a:r>
              <a:rPr lang="en-US" sz="2000" dirty="0" smtClean="0">
                <a:latin typeface="Comic Sans MS" pitchFamily="66" charset="0"/>
              </a:rPr>
              <a:t>, Exists, Rename</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Suppose all variables are Booleans</a:t>
            </a:r>
          </a:p>
          <a:p>
            <a:pPr marL="457200" indent="-457200">
              <a:spcBef>
                <a:spcPct val="20000"/>
              </a:spcBef>
              <a:buFont typeface="Wingdings" pitchFamily="2" charset="2"/>
              <a:buChar char="q"/>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Can we represent regions with formulas (with &amp;, |, ~) </a:t>
            </a:r>
          </a:p>
          <a:p>
            <a:pPr marL="914400" lvl="1" indent="-457200">
              <a:spcBef>
                <a:spcPct val="20000"/>
              </a:spcBef>
              <a:buFont typeface="Wingdings" panose="05000000000000000000" pitchFamily="2" charset="2"/>
              <a:buChar char="§"/>
              <a:defRPr/>
            </a:pPr>
            <a:r>
              <a:rPr lang="en-US" sz="2000" dirty="0" err="1" smtClean="0">
                <a:latin typeface="Comic Sans MS" pitchFamily="66" charset="0"/>
              </a:rPr>
              <a:t>Disj</a:t>
            </a:r>
            <a:r>
              <a:rPr lang="en-US" sz="2000" dirty="0" smtClean="0">
                <a:latin typeface="Comic Sans MS" pitchFamily="66" charset="0"/>
              </a:rPr>
              <a:t>, </a:t>
            </a:r>
            <a:r>
              <a:rPr lang="en-US" sz="2000" dirty="0" err="1" smtClean="0">
                <a:latin typeface="Comic Sans MS" pitchFamily="66" charset="0"/>
              </a:rPr>
              <a:t>Conj</a:t>
            </a:r>
            <a:r>
              <a:rPr lang="en-US" sz="2000" dirty="0" smtClean="0">
                <a:latin typeface="Comic Sans MS" pitchFamily="66" charset="0"/>
              </a:rPr>
              <a:t>, Diff, Rename easy</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Exists (</a:t>
            </a:r>
            <a:r>
              <a:rPr lang="en-US" sz="2000" dirty="0" err="1" smtClean="0">
                <a:latin typeface="Symbol" panose="05050102010706020507" pitchFamily="18" charset="2"/>
              </a:rPr>
              <a:t>j</a:t>
            </a:r>
            <a:r>
              <a:rPr lang="en-US" sz="2000" dirty="0" err="1" smtClean="0">
                <a:latin typeface="Comic Sans MS" pitchFamily="66" charset="0"/>
              </a:rPr>
              <a:t>,x</a:t>
            </a:r>
            <a:r>
              <a:rPr lang="en-US" sz="2000" dirty="0" smtClean="0">
                <a:latin typeface="Comic Sans MS" pitchFamily="66" charset="0"/>
              </a:rPr>
              <a:t>) same as </a:t>
            </a:r>
            <a:r>
              <a:rPr lang="en-US" sz="2000" dirty="0">
                <a:latin typeface="Symbol" panose="05050102010706020507" pitchFamily="18" charset="2"/>
              </a:rPr>
              <a:t>j </a:t>
            </a:r>
            <a:r>
              <a:rPr lang="en-US" sz="2000" dirty="0" smtClean="0">
                <a:latin typeface="Comic Sans MS" pitchFamily="66" charset="0"/>
              </a:rPr>
              <a:t>[x-&gt;0] | </a:t>
            </a:r>
            <a:r>
              <a:rPr lang="en-US" sz="2000" dirty="0">
                <a:latin typeface="Symbol" panose="05050102010706020507" pitchFamily="18" charset="2"/>
              </a:rPr>
              <a:t>j </a:t>
            </a:r>
            <a:r>
              <a:rPr lang="en-US" sz="2000" dirty="0" smtClean="0">
                <a:latin typeface="Comic Sans MS" pitchFamily="66" charset="0"/>
              </a:rPr>
              <a:t>[x-&gt;1]</a:t>
            </a:r>
          </a:p>
          <a:p>
            <a:pPr marL="914400" lvl="1" indent="-457200">
              <a:spcBef>
                <a:spcPct val="20000"/>
              </a:spcBef>
              <a:buFont typeface="Wingdings" panose="05000000000000000000" pitchFamily="2" charset="2"/>
              <a:buChar char="§"/>
              <a:defRPr/>
            </a:pPr>
            <a:r>
              <a:rPr lang="en-US" sz="2000" dirty="0" err="1" smtClean="0">
                <a:latin typeface="Comic Sans MS" pitchFamily="66" charset="0"/>
              </a:rPr>
              <a:t>IsEmpty</a:t>
            </a:r>
            <a:r>
              <a:rPr lang="en-US" sz="2000" dirty="0" smtClean="0">
                <a:latin typeface="Comic Sans MS" pitchFamily="66" charset="0"/>
              </a:rPr>
              <a:t>(</a:t>
            </a:r>
            <a:r>
              <a:rPr lang="en-US" sz="2000" dirty="0">
                <a:latin typeface="Symbol" panose="05050102010706020507" pitchFamily="18" charset="2"/>
              </a:rPr>
              <a:t>j</a:t>
            </a:r>
            <a:r>
              <a:rPr lang="en-US" sz="2000" dirty="0" smtClean="0">
                <a:latin typeface="Comic Sans MS" pitchFamily="66" charset="0"/>
              </a:rPr>
              <a:t>) requires test for </a:t>
            </a:r>
            <a:r>
              <a:rPr lang="en-US" sz="2000" dirty="0" err="1" smtClean="0">
                <a:latin typeface="Comic Sans MS" pitchFamily="66" charset="0"/>
              </a:rPr>
              <a:t>satisfiability</a:t>
            </a:r>
            <a:r>
              <a:rPr lang="en-US" sz="2000" dirty="0" smtClean="0">
                <a:latin typeface="Comic Sans MS" pitchFamily="66" charset="0"/>
              </a:rPr>
              <a:t> (SAT)</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anose="05000000000000000000" pitchFamily="2" charset="2"/>
              <a:buChar char="q"/>
              <a:defRPr/>
            </a:pPr>
            <a:r>
              <a:rPr lang="en-US" sz="2000" dirty="0" smtClean="0">
                <a:latin typeface="Comic Sans MS" pitchFamily="66" charset="0"/>
              </a:rPr>
              <a:t>SAT is computationally demanding (NP-complete), but more importantly, size of formula representing Reach keeps growing as we apply operations such as </a:t>
            </a:r>
            <a:r>
              <a:rPr lang="en-US" sz="2000" dirty="0" err="1" smtClean="0">
                <a:latin typeface="Comic Sans MS" pitchFamily="66" charset="0"/>
              </a:rPr>
              <a:t>Conj</a:t>
            </a:r>
            <a:r>
              <a:rPr lang="en-US" sz="2000" dirty="0" smtClean="0">
                <a:latin typeface="Comic Sans MS" pitchFamily="66" charset="0"/>
              </a:rPr>
              <a:t>, </a:t>
            </a:r>
            <a:r>
              <a:rPr lang="en-US" sz="2000" dirty="0" err="1" smtClean="0">
                <a:latin typeface="Comic Sans MS" pitchFamily="66" charset="0"/>
              </a:rPr>
              <a:t>Disj</a:t>
            </a:r>
            <a:r>
              <a:rPr lang="en-US" sz="2000" dirty="0" smtClean="0">
                <a:latin typeface="Comic Sans MS" pitchFamily="66" charset="0"/>
              </a:rPr>
              <a:t>, Exists…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Key to performance: Simplify formulas as much as possible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Solution: Data structure of ROBDDs</a:t>
            </a:r>
          </a:p>
          <a:p>
            <a:pPr marL="457200" indent="-457200">
              <a:spcBef>
                <a:spcPct val="20000"/>
              </a:spcBef>
              <a:buFont typeface="Wingdings" panose="05000000000000000000"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94211" name="Acrobat Document" r:id="rId4" imgW="4790808" imgH="6162472" progId="AcroExch.Document.7">
                <p:embed/>
              </p:oleObj>
            </a:graphicData>
          </a:graphic>
        </p:graphicFrame>
      </p:grpSp>
    </p:spTree>
    <p:extLst>
      <p:ext uri="{BB962C8B-B14F-4D97-AF65-F5344CB8AC3E}">
        <p14:creationId xmlns:p14="http://schemas.microsoft.com/office/powerpoint/2010/main" xmlns="" val="433423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2">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Ordered Binary Decision Diagram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2590800" y="5227946"/>
            <a:ext cx="4267200" cy="4191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Formula: ( x | ~ y) &amp; (y | z)</a:t>
            </a:r>
          </a:p>
        </p:txBody>
      </p:sp>
      <p:grpSp>
        <p:nvGrpSpPr>
          <p:cNvPr id="5" name="Group 12"/>
          <p:cNvGrpSpPr/>
          <p:nvPr/>
        </p:nvGrpSpPr>
        <p:grpSpPr>
          <a:xfrm>
            <a:off x="3297933" y="1447800"/>
            <a:ext cx="1901596" cy="990600"/>
            <a:chOff x="3297933" y="1447800"/>
            <a:chExt cx="1901596" cy="990600"/>
          </a:xfrm>
        </p:grpSpPr>
        <p:grpSp>
          <p:nvGrpSpPr>
            <p:cNvPr id="6" name="Group 4"/>
            <p:cNvGrpSpPr/>
            <p:nvPr/>
          </p:nvGrpSpPr>
          <p:grpSpPr>
            <a:xfrm>
              <a:off x="3657600" y="1447800"/>
              <a:ext cx="609600" cy="533400"/>
              <a:chOff x="3657600" y="1447800"/>
              <a:chExt cx="609600" cy="533400"/>
            </a:xfrm>
          </p:grpSpPr>
          <p:sp>
            <p:nvSpPr>
              <p:cNvPr id="3"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14763" y="1514445"/>
                <a:ext cx="295274" cy="400110"/>
              </a:xfrm>
              <a:prstGeom prst="rect">
                <a:avLst/>
              </a:prstGeom>
              <a:noFill/>
            </p:spPr>
            <p:txBody>
              <a:bodyPr wrap="none" rtlCol="0">
                <a:spAutoFit/>
              </a:bodyPr>
              <a:lstStyle/>
              <a:p>
                <a:r>
                  <a:rPr lang="en-US" sz="2000" dirty="0" smtClean="0"/>
                  <a:t>x</a:t>
                </a:r>
                <a:endParaRPr lang="en-US" sz="2000" dirty="0"/>
              </a:p>
            </p:txBody>
          </p:sp>
        </p:grpSp>
        <p:cxnSp>
          <p:nvCxnSpPr>
            <p:cNvPr id="9" name="Straight Arrow Connector 8"/>
            <p:cNvCxnSpPr>
              <a:stCxn id="3" idx="3"/>
              <a:endCxn id="24"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3" idx="5"/>
              <a:endCxn id="32"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15" name="TextBox 14"/>
            <p:cNvSpPr txBox="1"/>
            <p:nvPr/>
          </p:nvSpPr>
          <p:spPr>
            <a:xfrm>
              <a:off x="3297933" y="1850122"/>
              <a:ext cx="314510" cy="400110"/>
            </a:xfrm>
            <a:prstGeom prst="rect">
              <a:avLst/>
            </a:prstGeom>
            <a:noFill/>
          </p:spPr>
          <p:txBody>
            <a:bodyPr wrap="none" rtlCol="0">
              <a:spAutoFit/>
            </a:bodyPr>
            <a:lstStyle/>
            <a:p>
              <a:r>
                <a:rPr lang="en-US" sz="2000" dirty="0"/>
                <a:t>0</a:t>
              </a:r>
            </a:p>
          </p:txBody>
        </p:sp>
      </p:grpSp>
      <p:grpSp>
        <p:nvGrpSpPr>
          <p:cNvPr id="7" name="Group 17"/>
          <p:cNvGrpSpPr/>
          <p:nvPr/>
        </p:nvGrpSpPr>
        <p:grpSpPr>
          <a:xfrm>
            <a:off x="2601790" y="2438400"/>
            <a:ext cx="1379939" cy="1030499"/>
            <a:chOff x="3254440" y="1447800"/>
            <a:chExt cx="1379939" cy="1030499"/>
          </a:xfrm>
        </p:grpSpPr>
        <p:grpSp>
          <p:nvGrpSpPr>
            <p:cNvPr id="8" name="Group 18"/>
            <p:cNvGrpSpPr/>
            <p:nvPr/>
          </p:nvGrpSpPr>
          <p:grpSpPr>
            <a:xfrm>
              <a:off x="3657600" y="1447800"/>
              <a:ext cx="609600" cy="533400"/>
              <a:chOff x="3657600" y="1447800"/>
              <a:chExt cx="609600" cy="533400"/>
            </a:xfrm>
          </p:grpSpPr>
          <p:sp>
            <p:nvSpPr>
              <p:cNvPr id="24" name="Oval 2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0" name="Straight Arrow Connector 19"/>
            <p:cNvCxnSpPr>
              <a:stCxn id="24" idx="3"/>
              <a:endCxn id="44" idx="0"/>
            </p:cNvCxnSpPr>
            <p:nvPr/>
          </p:nvCxnSpPr>
          <p:spPr>
            <a:xfrm flipH="1">
              <a:off x="3254440" y="1903085"/>
              <a:ext cx="492434" cy="5734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52" idx="0"/>
            </p:cNvCxnSpPr>
            <p:nvPr/>
          </p:nvCxnSpPr>
          <p:spPr>
            <a:xfrm>
              <a:off x="4189861" y="1863022"/>
              <a:ext cx="335553" cy="6152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23" name="TextBox 22"/>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0" name="Group 25"/>
          <p:cNvGrpSpPr/>
          <p:nvPr/>
        </p:nvGrpSpPr>
        <p:grpSpPr>
          <a:xfrm>
            <a:off x="4567892" y="2438400"/>
            <a:ext cx="1573189" cy="990600"/>
            <a:chOff x="3330763" y="1447800"/>
            <a:chExt cx="1573189" cy="990600"/>
          </a:xfrm>
        </p:grpSpPr>
        <p:grpSp>
          <p:nvGrpSpPr>
            <p:cNvPr id="11" name="Group 26"/>
            <p:cNvGrpSpPr/>
            <p:nvPr/>
          </p:nvGrpSpPr>
          <p:grpSpPr>
            <a:xfrm>
              <a:off x="3657600" y="1447800"/>
              <a:ext cx="609600" cy="533400"/>
              <a:chOff x="3657600" y="1447800"/>
              <a:chExt cx="609600" cy="533400"/>
            </a:xfrm>
          </p:grpSpPr>
          <p:sp>
            <p:nvSpPr>
              <p:cNvPr id="32" name="Oval 3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8" name="Straight Arrow Connector 27"/>
            <p:cNvCxnSpPr>
              <a:stCxn id="32"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endCxn id="69" idx="0"/>
            </p:cNvCxnSpPr>
            <p:nvPr/>
          </p:nvCxnSpPr>
          <p:spPr>
            <a:xfrm>
              <a:off x="4189861" y="1863022"/>
              <a:ext cx="714091" cy="55454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31" name="TextBox 30"/>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3" name="Group 36"/>
          <p:cNvGrpSpPr/>
          <p:nvPr/>
        </p:nvGrpSpPr>
        <p:grpSpPr>
          <a:xfrm>
            <a:off x="1970153" y="3467100"/>
            <a:ext cx="1192364" cy="876826"/>
            <a:chOff x="3330763" y="1447800"/>
            <a:chExt cx="1192364" cy="876826"/>
          </a:xfrm>
        </p:grpSpPr>
        <p:grpSp>
          <p:nvGrpSpPr>
            <p:cNvPr id="16" name="Group 37"/>
            <p:cNvGrpSpPr/>
            <p:nvPr/>
          </p:nvGrpSpPr>
          <p:grpSpPr>
            <a:xfrm>
              <a:off x="3657600" y="1447800"/>
              <a:ext cx="609600" cy="533400"/>
              <a:chOff x="3657600" y="1447800"/>
              <a:chExt cx="609600" cy="533400"/>
            </a:xfrm>
          </p:grpSpPr>
          <p:sp>
            <p:nvSpPr>
              <p:cNvPr id="44" name="Oval 4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39" name="Straight Arrow Connector 38"/>
            <p:cNvCxnSpPr>
              <a:stCxn id="44" idx="3"/>
              <a:endCxn id="73" idx="0"/>
            </p:cNvCxnSpPr>
            <p:nvPr/>
          </p:nvCxnSpPr>
          <p:spPr>
            <a:xfrm flipH="1">
              <a:off x="3607691" y="1903085"/>
              <a:ext cx="139183" cy="42154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endCxn id="75" idx="0"/>
            </p:cNvCxnSpPr>
            <p:nvPr/>
          </p:nvCxnSpPr>
          <p:spPr>
            <a:xfrm>
              <a:off x="4189861" y="1863022"/>
              <a:ext cx="218194" cy="46160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208617" y="1817331"/>
              <a:ext cx="314510" cy="400110"/>
            </a:xfrm>
            <a:prstGeom prst="rect">
              <a:avLst/>
            </a:prstGeom>
            <a:noFill/>
          </p:spPr>
          <p:txBody>
            <a:bodyPr wrap="none" rtlCol="0">
              <a:spAutoFit/>
            </a:bodyPr>
            <a:lstStyle/>
            <a:p>
              <a:r>
                <a:rPr lang="en-US" sz="2000" dirty="0"/>
                <a:t>1</a:t>
              </a:r>
            </a:p>
          </p:txBody>
        </p:sp>
        <p:sp>
          <p:nvSpPr>
            <p:cNvPr id="43" name="TextBox 42"/>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7" name="Group 45"/>
          <p:cNvGrpSpPr/>
          <p:nvPr/>
        </p:nvGrpSpPr>
        <p:grpSpPr>
          <a:xfrm>
            <a:off x="3241127" y="3468899"/>
            <a:ext cx="1169000" cy="875027"/>
            <a:chOff x="3330763" y="1447800"/>
            <a:chExt cx="1169000" cy="875027"/>
          </a:xfrm>
        </p:grpSpPr>
        <p:grpSp>
          <p:nvGrpSpPr>
            <p:cNvPr id="18" name="Group 46"/>
            <p:cNvGrpSpPr/>
            <p:nvPr/>
          </p:nvGrpSpPr>
          <p:grpSpPr>
            <a:xfrm>
              <a:off x="3657600" y="1447800"/>
              <a:ext cx="609600" cy="533400"/>
              <a:chOff x="3657600" y="1447800"/>
              <a:chExt cx="609600" cy="533400"/>
            </a:xfrm>
          </p:grpSpPr>
          <p:sp>
            <p:nvSpPr>
              <p:cNvPr id="52" name="Oval 5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48" name="Straight Arrow Connector 47"/>
            <p:cNvCxnSpPr>
              <a:stCxn id="52" idx="3"/>
              <a:endCxn id="77" idx="0"/>
            </p:cNvCxnSpPr>
            <p:nvPr/>
          </p:nvCxnSpPr>
          <p:spPr>
            <a:xfrm flipH="1">
              <a:off x="3679255" y="1903085"/>
              <a:ext cx="67619" cy="41974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endCxn id="79" idx="0"/>
            </p:cNvCxnSpPr>
            <p:nvPr/>
          </p:nvCxnSpPr>
          <p:spPr>
            <a:xfrm>
              <a:off x="4189861" y="1863022"/>
              <a:ext cx="234956" cy="45980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4185253" y="1823760"/>
              <a:ext cx="314510" cy="400110"/>
            </a:xfrm>
            <a:prstGeom prst="rect">
              <a:avLst/>
            </a:prstGeom>
            <a:noFill/>
          </p:spPr>
          <p:txBody>
            <a:bodyPr wrap="none" rtlCol="0">
              <a:spAutoFit/>
            </a:bodyPr>
            <a:lstStyle/>
            <a:p>
              <a:r>
                <a:rPr lang="en-US" sz="2000" dirty="0"/>
                <a:t>1</a:t>
              </a:r>
            </a:p>
          </p:txBody>
        </p:sp>
        <p:sp>
          <p:nvSpPr>
            <p:cNvPr id="51" name="TextBox 50"/>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9" name="Group 54"/>
          <p:cNvGrpSpPr/>
          <p:nvPr/>
        </p:nvGrpSpPr>
        <p:grpSpPr>
          <a:xfrm>
            <a:off x="4489992" y="3420894"/>
            <a:ext cx="1094253" cy="990600"/>
            <a:chOff x="3468782" y="1447800"/>
            <a:chExt cx="1094253" cy="990600"/>
          </a:xfrm>
        </p:grpSpPr>
        <p:grpSp>
          <p:nvGrpSpPr>
            <p:cNvPr id="26" name="Group 55"/>
            <p:cNvGrpSpPr/>
            <p:nvPr/>
          </p:nvGrpSpPr>
          <p:grpSpPr>
            <a:xfrm>
              <a:off x="3657600" y="1447800"/>
              <a:ext cx="609600" cy="533400"/>
              <a:chOff x="3657600" y="1447800"/>
              <a:chExt cx="609600" cy="533400"/>
            </a:xfrm>
          </p:grpSpPr>
          <p:sp>
            <p:nvSpPr>
              <p:cNvPr id="61" name="Oval 60"/>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57" name="Straight Arrow Connector 56"/>
            <p:cNvCxnSpPr>
              <a:stCxn id="61"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p:nvPr/>
          </p:nvCxnSpPr>
          <p:spPr>
            <a:xfrm>
              <a:off x="4189861" y="1863022"/>
              <a:ext cx="228599"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4248525" y="1816838"/>
              <a:ext cx="314510" cy="400110"/>
            </a:xfrm>
            <a:prstGeom prst="rect">
              <a:avLst/>
            </a:prstGeom>
            <a:noFill/>
          </p:spPr>
          <p:txBody>
            <a:bodyPr wrap="none" rtlCol="0">
              <a:spAutoFit/>
            </a:bodyPr>
            <a:lstStyle/>
            <a:p>
              <a:r>
                <a:rPr lang="en-US" sz="2000" dirty="0"/>
                <a:t>1</a:t>
              </a:r>
            </a:p>
          </p:txBody>
        </p:sp>
        <p:sp>
          <p:nvSpPr>
            <p:cNvPr id="60" name="TextBox 59"/>
            <p:cNvSpPr txBox="1"/>
            <p:nvPr/>
          </p:nvSpPr>
          <p:spPr>
            <a:xfrm>
              <a:off x="3468782" y="1871586"/>
              <a:ext cx="314510" cy="400110"/>
            </a:xfrm>
            <a:prstGeom prst="rect">
              <a:avLst/>
            </a:prstGeom>
            <a:noFill/>
          </p:spPr>
          <p:txBody>
            <a:bodyPr wrap="none" rtlCol="0">
              <a:spAutoFit/>
            </a:bodyPr>
            <a:lstStyle/>
            <a:p>
              <a:r>
                <a:rPr lang="en-US" sz="2000" dirty="0"/>
                <a:t>0</a:t>
              </a:r>
            </a:p>
          </p:txBody>
        </p:sp>
      </p:grpSp>
      <p:grpSp>
        <p:nvGrpSpPr>
          <p:cNvPr id="27" name="Group 62"/>
          <p:cNvGrpSpPr/>
          <p:nvPr/>
        </p:nvGrpSpPr>
        <p:grpSpPr>
          <a:xfrm>
            <a:off x="5593238" y="3408165"/>
            <a:ext cx="1219822" cy="990600"/>
            <a:chOff x="3414557" y="1447800"/>
            <a:chExt cx="1219822" cy="990600"/>
          </a:xfrm>
        </p:grpSpPr>
        <p:grpSp>
          <p:nvGrpSpPr>
            <p:cNvPr id="34" name="Group 63"/>
            <p:cNvGrpSpPr/>
            <p:nvPr/>
          </p:nvGrpSpPr>
          <p:grpSpPr>
            <a:xfrm>
              <a:off x="3657600" y="1447800"/>
              <a:ext cx="609600" cy="533400"/>
              <a:chOff x="3657600" y="1447800"/>
              <a:chExt cx="609600" cy="533400"/>
            </a:xfrm>
          </p:grpSpPr>
          <p:sp>
            <p:nvSpPr>
              <p:cNvPr id="69" name="Oval 68"/>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65" name="Straight Arrow Connector 64"/>
            <p:cNvCxnSpPr>
              <a:stCxn id="69"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endCxn id="83" idx="0"/>
            </p:cNvCxnSpPr>
            <p:nvPr/>
          </p:nvCxnSpPr>
          <p:spPr>
            <a:xfrm>
              <a:off x="4189861" y="1863022"/>
              <a:ext cx="265051" cy="52053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68" name="TextBox 67"/>
            <p:cNvSpPr txBox="1"/>
            <p:nvPr/>
          </p:nvSpPr>
          <p:spPr>
            <a:xfrm>
              <a:off x="3414557" y="1875930"/>
              <a:ext cx="314510" cy="400110"/>
            </a:xfrm>
            <a:prstGeom prst="rect">
              <a:avLst/>
            </a:prstGeom>
            <a:noFill/>
          </p:spPr>
          <p:txBody>
            <a:bodyPr wrap="none" rtlCol="0">
              <a:spAutoFit/>
            </a:bodyPr>
            <a:lstStyle/>
            <a:p>
              <a:r>
                <a:rPr lang="en-US" sz="2000" dirty="0"/>
                <a:t>0</a:t>
              </a:r>
            </a:p>
          </p:txBody>
        </p:sp>
      </p:grpSp>
      <p:grpSp>
        <p:nvGrpSpPr>
          <p:cNvPr id="35" name="Group 94"/>
          <p:cNvGrpSpPr/>
          <p:nvPr/>
        </p:nvGrpSpPr>
        <p:grpSpPr>
          <a:xfrm>
            <a:off x="2043277" y="4343926"/>
            <a:ext cx="374808" cy="400110"/>
            <a:chOff x="2043277" y="4398765"/>
            <a:chExt cx="374808" cy="400110"/>
          </a:xfrm>
        </p:grpSpPr>
        <p:sp>
          <p:nvSpPr>
            <p:cNvPr id="72" name="Rectangle 71"/>
            <p:cNvSpPr/>
            <p:nvPr/>
          </p:nvSpPr>
          <p:spPr>
            <a:xfrm>
              <a:off x="2043277" y="4435358"/>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TextBox 72"/>
            <p:cNvSpPr txBox="1"/>
            <p:nvPr/>
          </p:nvSpPr>
          <p:spPr>
            <a:xfrm>
              <a:off x="2089826" y="4398765"/>
              <a:ext cx="314510" cy="400110"/>
            </a:xfrm>
            <a:prstGeom prst="rect">
              <a:avLst/>
            </a:prstGeom>
            <a:noFill/>
          </p:spPr>
          <p:txBody>
            <a:bodyPr wrap="none" rtlCol="0">
              <a:spAutoFit/>
            </a:bodyPr>
            <a:lstStyle/>
            <a:p>
              <a:r>
                <a:rPr lang="en-US" sz="2000" dirty="0"/>
                <a:t>0</a:t>
              </a:r>
            </a:p>
          </p:txBody>
        </p:sp>
      </p:grpSp>
      <p:grpSp>
        <p:nvGrpSpPr>
          <p:cNvPr id="36" name="Group 93"/>
          <p:cNvGrpSpPr/>
          <p:nvPr/>
        </p:nvGrpSpPr>
        <p:grpSpPr>
          <a:xfrm>
            <a:off x="2860041" y="4343926"/>
            <a:ext cx="374808" cy="400110"/>
            <a:chOff x="2860041" y="4390546"/>
            <a:chExt cx="374808" cy="400110"/>
          </a:xfrm>
        </p:grpSpPr>
        <p:sp>
          <p:nvSpPr>
            <p:cNvPr id="74" name="Rectangle 73"/>
            <p:cNvSpPr/>
            <p:nvPr/>
          </p:nvSpPr>
          <p:spPr>
            <a:xfrm>
              <a:off x="2860041" y="4435358"/>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p:cNvSpPr txBox="1"/>
            <p:nvPr/>
          </p:nvSpPr>
          <p:spPr>
            <a:xfrm>
              <a:off x="2890190" y="4390546"/>
              <a:ext cx="314510" cy="400110"/>
            </a:xfrm>
            <a:prstGeom prst="rect">
              <a:avLst/>
            </a:prstGeom>
            <a:noFill/>
          </p:spPr>
          <p:txBody>
            <a:bodyPr wrap="none" rtlCol="0">
              <a:spAutoFit/>
            </a:bodyPr>
            <a:lstStyle/>
            <a:p>
              <a:r>
                <a:rPr lang="en-US" sz="2000" dirty="0" smtClean="0"/>
                <a:t>1</a:t>
              </a:r>
              <a:endParaRPr lang="en-US" sz="2000" dirty="0"/>
            </a:p>
          </p:txBody>
        </p:sp>
      </p:grpSp>
      <p:grpSp>
        <p:nvGrpSpPr>
          <p:cNvPr id="37" name="Group 92"/>
          <p:cNvGrpSpPr/>
          <p:nvPr/>
        </p:nvGrpSpPr>
        <p:grpSpPr>
          <a:xfrm>
            <a:off x="3385815" y="4343926"/>
            <a:ext cx="374808" cy="400110"/>
            <a:chOff x="3385815" y="4387703"/>
            <a:chExt cx="374808" cy="400110"/>
          </a:xfrm>
        </p:grpSpPr>
        <p:sp>
          <p:nvSpPr>
            <p:cNvPr id="76" name="Rectangle 75"/>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432364" y="4387703"/>
              <a:ext cx="314510" cy="400110"/>
            </a:xfrm>
            <a:prstGeom prst="rect">
              <a:avLst/>
            </a:prstGeom>
            <a:noFill/>
          </p:spPr>
          <p:txBody>
            <a:bodyPr wrap="none" rtlCol="0">
              <a:spAutoFit/>
            </a:bodyPr>
            <a:lstStyle/>
            <a:p>
              <a:r>
                <a:rPr lang="en-US" sz="2000" dirty="0" smtClean="0"/>
                <a:t>0</a:t>
              </a:r>
              <a:endParaRPr lang="en-US" sz="2000" dirty="0"/>
            </a:p>
          </p:txBody>
        </p:sp>
      </p:grpSp>
      <p:grpSp>
        <p:nvGrpSpPr>
          <p:cNvPr id="38" name="Group 91"/>
          <p:cNvGrpSpPr/>
          <p:nvPr/>
        </p:nvGrpSpPr>
        <p:grpSpPr>
          <a:xfrm>
            <a:off x="4131377" y="4343926"/>
            <a:ext cx="374808" cy="400110"/>
            <a:chOff x="4131377" y="4338230"/>
            <a:chExt cx="374808" cy="400110"/>
          </a:xfrm>
        </p:grpSpPr>
        <p:sp>
          <p:nvSpPr>
            <p:cNvPr id="78" name="Rectangle 77"/>
            <p:cNvSpPr/>
            <p:nvPr/>
          </p:nvSpPr>
          <p:spPr>
            <a:xfrm>
              <a:off x="4131377" y="4374823"/>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4177926" y="4338230"/>
              <a:ext cx="314510" cy="400110"/>
            </a:xfrm>
            <a:prstGeom prst="rect">
              <a:avLst/>
            </a:prstGeom>
            <a:noFill/>
          </p:spPr>
          <p:txBody>
            <a:bodyPr wrap="none" rtlCol="0">
              <a:spAutoFit/>
            </a:bodyPr>
            <a:lstStyle/>
            <a:p>
              <a:r>
                <a:rPr lang="en-US" sz="2000" dirty="0"/>
                <a:t>0</a:t>
              </a:r>
            </a:p>
          </p:txBody>
        </p:sp>
      </p:grpSp>
      <p:grpSp>
        <p:nvGrpSpPr>
          <p:cNvPr id="46" name="Group 90"/>
          <p:cNvGrpSpPr/>
          <p:nvPr/>
        </p:nvGrpSpPr>
        <p:grpSpPr>
          <a:xfrm>
            <a:off x="4589910" y="4343926"/>
            <a:ext cx="374808" cy="400110"/>
            <a:chOff x="4589910" y="4344531"/>
            <a:chExt cx="374808" cy="400110"/>
          </a:xfrm>
        </p:grpSpPr>
        <p:sp>
          <p:nvSpPr>
            <p:cNvPr id="80" name="Rectangle 79"/>
            <p:cNvSpPr/>
            <p:nvPr/>
          </p:nvSpPr>
          <p:spPr>
            <a:xfrm>
              <a:off x="4589910" y="4381124"/>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p:cNvSpPr txBox="1"/>
            <p:nvPr/>
          </p:nvSpPr>
          <p:spPr>
            <a:xfrm>
              <a:off x="4636459" y="4344531"/>
              <a:ext cx="314510" cy="400110"/>
            </a:xfrm>
            <a:prstGeom prst="rect">
              <a:avLst/>
            </a:prstGeom>
            <a:noFill/>
          </p:spPr>
          <p:txBody>
            <a:bodyPr wrap="none" rtlCol="0">
              <a:spAutoFit/>
            </a:bodyPr>
            <a:lstStyle/>
            <a:p>
              <a:r>
                <a:rPr lang="en-US" sz="2000" dirty="0"/>
                <a:t>0</a:t>
              </a:r>
            </a:p>
          </p:txBody>
        </p:sp>
      </p:grpSp>
      <p:grpSp>
        <p:nvGrpSpPr>
          <p:cNvPr id="47" name="Group 87"/>
          <p:cNvGrpSpPr/>
          <p:nvPr/>
        </p:nvGrpSpPr>
        <p:grpSpPr>
          <a:xfrm>
            <a:off x="6429789" y="4343926"/>
            <a:ext cx="374808" cy="400110"/>
            <a:chOff x="6429789" y="4289087"/>
            <a:chExt cx="374808" cy="400110"/>
          </a:xfrm>
        </p:grpSpPr>
        <p:sp>
          <p:nvSpPr>
            <p:cNvPr id="82" name="Rectangle 81"/>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6476338" y="4289087"/>
              <a:ext cx="314510" cy="400110"/>
            </a:xfrm>
            <a:prstGeom prst="rect">
              <a:avLst/>
            </a:prstGeom>
            <a:noFill/>
          </p:spPr>
          <p:txBody>
            <a:bodyPr wrap="none" rtlCol="0">
              <a:spAutoFit/>
            </a:bodyPr>
            <a:lstStyle/>
            <a:p>
              <a:r>
                <a:rPr lang="en-US" sz="2000" dirty="0" smtClean="0"/>
                <a:t>1</a:t>
              </a:r>
              <a:endParaRPr lang="en-US" sz="2000" dirty="0"/>
            </a:p>
          </p:txBody>
        </p:sp>
      </p:grpSp>
      <p:grpSp>
        <p:nvGrpSpPr>
          <p:cNvPr id="54" name="Group 88"/>
          <p:cNvGrpSpPr/>
          <p:nvPr/>
        </p:nvGrpSpPr>
        <p:grpSpPr>
          <a:xfrm>
            <a:off x="5703037" y="4343926"/>
            <a:ext cx="374808" cy="400110"/>
            <a:chOff x="5703037" y="4344531"/>
            <a:chExt cx="374808" cy="400110"/>
          </a:xfrm>
        </p:grpSpPr>
        <p:sp>
          <p:nvSpPr>
            <p:cNvPr id="84" name="Rectangle 83"/>
            <p:cNvSpPr/>
            <p:nvPr/>
          </p:nvSpPr>
          <p:spPr>
            <a:xfrm>
              <a:off x="5703037" y="4381124"/>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p:cNvSpPr txBox="1"/>
            <p:nvPr/>
          </p:nvSpPr>
          <p:spPr>
            <a:xfrm>
              <a:off x="5749586" y="4344531"/>
              <a:ext cx="314510" cy="400110"/>
            </a:xfrm>
            <a:prstGeom prst="rect">
              <a:avLst/>
            </a:prstGeom>
            <a:noFill/>
          </p:spPr>
          <p:txBody>
            <a:bodyPr wrap="none" rtlCol="0">
              <a:spAutoFit/>
            </a:bodyPr>
            <a:lstStyle/>
            <a:p>
              <a:r>
                <a:rPr lang="en-US" sz="2000" dirty="0" smtClean="0"/>
                <a:t>1</a:t>
              </a:r>
              <a:endParaRPr lang="en-US" sz="2000" dirty="0"/>
            </a:p>
          </p:txBody>
        </p:sp>
      </p:grpSp>
      <p:grpSp>
        <p:nvGrpSpPr>
          <p:cNvPr id="55" name="Group 89"/>
          <p:cNvGrpSpPr/>
          <p:nvPr/>
        </p:nvGrpSpPr>
        <p:grpSpPr>
          <a:xfrm>
            <a:off x="5226801" y="4343926"/>
            <a:ext cx="374808" cy="400110"/>
            <a:chOff x="5226801" y="4320098"/>
            <a:chExt cx="374808" cy="400110"/>
          </a:xfrm>
        </p:grpSpPr>
        <p:sp>
          <p:nvSpPr>
            <p:cNvPr id="86" name="Rectangle 85"/>
            <p:cNvSpPr/>
            <p:nvPr/>
          </p:nvSpPr>
          <p:spPr>
            <a:xfrm>
              <a:off x="5226801" y="4356691"/>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p:cNvSpPr txBox="1"/>
            <p:nvPr/>
          </p:nvSpPr>
          <p:spPr>
            <a:xfrm>
              <a:off x="5273350" y="4320098"/>
              <a:ext cx="314510" cy="400110"/>
            </a:xfrm>
            <a:prstGeom prst="rect">
              <a:avLst/>
            </a:prstGeom>
            <a:noFill/>
          </p:spPr>
          <p:txBody>
            <a:bodyPr wrap="none" rtlCol="0">
              <a:spAutoFit/>
            </a:bodyPr>
            <a:lstStyle/>
            <a:p>
              <a:r>
                <a:rPr lang="en-US" sz="2000" dirty="0" smtClean="0"/>
                <a:t>1</a:t>
              </a:r>
              <a:endParaRPr lang="en-US" sz="2000" dirty="0"/>
            </a:p>
          </p:txBody>
        </p:sp>
      </p:grpSp>
      <p:grpSp>
        <p:nvGrpSpPr>
          <p:cNvPr id="88" name="Group 87"/>
          <p:cNvGrpSpPr/>
          <p:nvPr/>
        </p:nvGrpSpPr>
        <p:grpSpPr>
          <a:xfrm>
            <a:off x="0" y="6142038"/>
            <a:ext cx="9144000" cy="715962"/>
            <a:chOff x="0" y="6142038"/>
            <a:chExt cx="9144000" cy="715962"/>
          </a:xfrm>
        </p:grpSpPr>
        <p:pic>
          <p:nvPicPr>
            <p:cNvPr id="8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91" name="Object 2"/>
            <p:cNvGraphicFramePr>
              <a:graphicFrameLocks noChangeAspect="1"/>
            </p:cNvGraphicFramePr>
            <p:nvPr/>
          </p:nvGraphicFramePr>
          <p:xfrm>
            <a:off x="8653463" y="6163469"/>
            <a:ext cx="490537" cy="673100"/>
          </p:xfrm>
          <a:graphic>
            <a:graphicData uri="http://schemas.openxmlformats.org/presentationml/2006/ole">
              <p:oleObj spid="_x0000_s95235" name="Acrobat Document" r:id="rId4" imgW="4790808" imgH="6162472" progId="AcroExch.Document.7">
                <p:embed/>
              </p:oleObj>
            </a:graphicData>
          </a:graphic>
        </p:graphicFrame>
      </p:grpSp>
    </p:spTree>
    <p:extLst>
      <p:ext uri="{BB962C8B-B14F-4D97-AF65-F5344CB8AC3E}">
        <p14:creationId xmlns:p14="http://schemas.microsoft.com/office/powerpoint/2010/main" xmlns="" val="351681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7"/>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752600" y="33528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Reachable States</a:t>
            </a:r>
            <a:endParaRPr lang="en-US" sz="2800" dirty="0">
              <a:solidFill>
                <a:srgbClr val="C00000"/>
              </a:solidFill>
              <a:latin typeface="Comic Sans MS" pitchFamily="66" charset="0"/>
              <a:cs typeface="Times New Roman" pitchFamily="18" charset="0"/>
            </a:endParaRPr>
          </a:p>
        </p:txBody>
      </p:sp>
      <p:grpSp>
        <p:nvGrpSpPr>
          <p:cNvPr id="55" name="Group 54"/>
          <p:cNvGrpSpPr/>
          <p:nvPr/>
        </p:nvGrpSpPr>
        <p:grpSpPr>
          <a:xfrm>
            <a:off x="2514600" y="1219200"/>
            <a:ext cx="4212555" cy="1747672"/>
            <a:chOff x="304800" y="1447800"/>
            <a:chExt cx="4212555" cy="1747672"/>
          </a:xfrm>
        </p:grpSpPr>
        <p:cxnSp>
          <p:nvCxnSpPr>
            <p:cNvPr id="37" name="Straight Arrow Connector 36"/>
            <p:cNvCxnSpPr/>
            <p:nvPr/>
          </p:nvCxnSpPr>
          <p:spPr>
            <a:xfrm>
              <a:off x="1525162" y="228265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994570" y="217134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smtClean="0"/>
                  <a:t>off</a:t>
                </a:r>
                <a:endParaRPr lang="en-US" sz="1400" dirty="0"/>
              </a:p>
            </p:txBody>
          </p:sp>
        </p:grpSp>
        <p:grpSp>
          <p:nvGrpSpPr>
            <p:cNvPr id="4" name="Group 15"/>
            <p:cNvGrpSpPr/>
            <p:nvPr/>
          </p:nvGrpSpPr>
          <p:grpSpPr>
            <a:xfrm>
              <a:off x="3223058" y="217134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smtClean="0"/>
                  <a:t>on</a:t>
                </a:r>
                <a:endParaRPr lang="en-US" sz="1400" dirty="0"/>
              </a:p>
            </p:txBody>
          </p:sp>
        </p:grpSp>
        <p:cxnSp>
          <p:nvCxnSpPr>
            <p:cNvPr id="20" name="Straight Arrow Connector 19"/>
            <p:cNvCxnSpPr/>
            <p:nvPr/>
          </p:nvCxnSpPr>
          <p:spPr>
            <a:xfrm flipH="1" flipV="1">
              <a:off x="1525162" y="256093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1100689" y="194871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329176" y="194871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304800" y="2171340"/>
              <a:ext cx="728020" cy="307777"/>
            </a:xfrm>
            <a:prstGeom prst="rect">
              <a:avLst/>
            </a:prstGeom>
            <a:noFill/>
          </p:spPr>
          <p:txBody>
            <a:bodyPr wrap="none" rtlCol="0">
              <a:spAutoFit/>
            </a:bodyPr>
            <a:lstStyle/>
            <a:p>
              <a:r>
                <a:rPr lang="en-US" sz="1400" dirty="0" err="1" smtClean="0"/>
                <a:t>int</a:t>
              </a:r>
              <a:r>
                <a:rPr lang="en-US" sz="1400" dirty="0" smtClean="0"/>
                <a:t> x:=0</a:t>
              </a:r>
              <a:endParaRPr lang="en-US" sz="1400" dirty="0"/>
            </a:p>
          </p:txBody>
        </p:sp>
        <p:cxnSp>
          <p:nvCxnSpPr>
            <p:cNvPr id="48" name="Straight Arrow Connector 47"/>
            <p:cNvCxnSpPr/>
            <p:nvPr/>
          </p:nvCxnSpPr>
          <p:spPr>
            <a:xfrm>
              <a:off x="623155" y="244962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941511" y="1670428"/>
              <a:ext cx="983795" cy="307777"/>
            </a:xfrm>
            <a:prstGeom prst="rect">
              <a:avLst/>
            </a:prstGeom>
            <a:noFill/>
          </p:spPr>
          <p:txBody>
            <a:bodyPr wrap="none" rtlCol="0">
              <a:spAutoFit/>
            </a:bodyPr>
            <a:lstStyle/>
            <a:p>
              <a:r>
                <a:rPr lang="en-US" sz="1400" dirty="0" smtClean="0"/>
                <a:t>(press=0) ?</a:t>
              </a:r>
              <a:endParaRPr lang="en-US" sz="1400" dirty="0"/>
            </a:p>
          </p:txBody>
        </p:sp>
        <p:sp>
          <p:nvSpPr>
            <p:cNvPr id="51" name="TextBox 50"/>
            <p:cNvSpPr txBox="1"/>
            <p:nvPr/>
          </p:nvSpPr>
          <p:spPr>
            <a:xfrm>
              <a:off x="1949636" y="2004369"/>
              <a:ext cx="983795" cy="307777"/>
            </a:xfrm>
            <a:prstGeom prst="rect">
              <a:avLst/>
            </a:prstGeom>
            <a:noFill/>
          </p:spPr>
          <p:txBody>
            <a:bodyPr wrap="none" rtlCol="0">
              <a:spAutoFit/>
            </a:bodyPr>
            <a:lstStyle/>
            <a:p>
              <a:r>
                <a:rPr lang="en-US" sz="1400" dirty="0" smtClean="0"/>
                <a:t>(press=1) ?</a:t>
              </a:r>
              <a:endParaRPr lang="en-US" sz="1400" dirty="0"/>
            </a:p>
          </p:txBody>
        </p:sp>
        <p:sp>
          <p:nvSpPr>
            <p:cNvPr id="52" name="TextBox 51"/>
            <p:cNvSpPr txBox="1"/>
            <p:nvPr/>
          </p:nvSpPr>
          <p:spPr>
            <a:xfrm>
              <a:off x="3063880" y="1447800"/>
              <a:ext cx="1453475" cy="523220"/>
            </a:xfrm>
            <a:prstGeom prst="rect">
              <a:avLst/>
            </a:prstGeom>
            <a:noFill/>
          </p:spPr>
          <p:txBody>
            <a:bodyPr wrap="none" rtlCol="0">
              <a:spAutoFit/>
            </a:bodyPr>
            <a:lstStyle/>
            <a:p>
              <a:r>
                <a:rPr lang="en-US" sz="1400" dirty="0" smtClean="0"/>
                <a:t>(press=0 &amp; x&lt;10) </a:t>
              </a:r>
            </a:p>
            <a:p>
              <a:r>
                <a:rPr lang="en-US" sz="1400" dirty="0" smtClean="0">
                  <a:sym typeface="Wingdings" pitchFamily="2" charset="2"/>
                </a:rPr>
                <a:t>            x:=x+1</a:t>
              </a:r>
              <a:endParaRPr lang="en-US" sz="1400" dirty="0"/>
            </a:p>
          </p:txBody>
        </p:sp>
        <p:sp>
          <p:nvSpPr>
            <p:cNvPr id="53" name="TextBox 52"/>
            <p:cNvSpPr txBox="1"/>
            <p:nvPr/>
          </p:nvSpPr>
          <p:spPr>
            <a:xfrm>
              <a:off x="1843518" y="2672252"/>
              <a:ext cx="1504771" cy="523220"/>
            </a:xfrm>
            <a:prstGeom prst="rect">
              <a:avLst/>
            </a:prstGeom>
            <a:noFill/>
          </p:spPr>
          <p:txBody>
            <a:bodyPr wrap="none" rtlCol="0">
              <a:spAutoFit/>
            </a:bodyPr>
            <a:lstStyle/>
            <a:p>
              <a:r>
                <a:rPr lang="en-US" sz="1400" dirty="0" smtClean="0"/>
                <a:t>(press=1 | x&gt;=10) </a:t>
              </a:r>
            </a:p>
            <a:p>
              <a:r>
                <a:rPr lang="en-US" sz="1400" dirty="0" smtClean="0">
                  <a:sym typeface="Wingdings" pitchFamily="2" charset="2"/>
                </a:rPr>
                <a:t>               x:=0</a:t>
              </a:r>
              <a:endParaRPr lang="en-US" sz="1400" dirty="0"/>
            </a:p>
          </p:txBody>
        </p:sp>
      </p:grpSp>
      <p:sp>
        <p:nvSpPr>
          <p:cNvPr id="28" name="Rectangle 27"/>
          <p:cNvSpPr/>
          <p:nvPr/>
        </p:nvSpPr>
        <p:spPr>
          <a:xfrm>
            <a:off x="1524000" y="32766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676400" y="51054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971800" y="4419600"/>
            <a:ext cx="728084" cy="338554"/>
          </a:xfrm>
          <a:prstGeom prst="rect">
            <a:avLst/>
          </a:prstGeom>
          <a:noFill/>
        </p:spPr>
        <p:txBody>
          <a:bodyPr wrap="none" rtlCol="0">
            <a:spAutoFit/>
          </a:bodyPr>
          <a:lstStyle/>
          <a:p>
            <a:r>
              <a:rPr lang="en-US" sz="1600" dirty="0" smtClean="0">
                <a:solidFill>
                  <a:srgbClr val="7030A0"/>
                </a:solidFill>
              </a:rPr>
              <a:t>(on, 1)</a:t>
            </a:r>
          </a:p>
        </p:txBody>
      </p:sp>
      <p:sp>
        <p:nvSpPr>
          <p:cNvPr id="35" name="TextBox 34"/>
          <p:cNvSpPr txBox="1"/>
          <p:nvPr/>
        </p:nvSpPr>
        <p:spPr>
          <a:xfrm>
            <a:off x="6324600" y="3429000"/>
            <a:ext cx="832279" cy="338554"/>
          </a:xfrm>
          <a:prstGeom prst="rect">
            <a:avLst/>
          </a:prstGeom>
          <a:noFill/>
        </p:spPr>
        <p:txBody>
          <a:bodyPr wrap="none" rtlCol="0">
            <a:spAutoFit/>
          </a:bodyPr>
          <a:lstStyle/>
          <a:p>
            <a:r>
              <a:rPr lang="en-US" sz="1600" dirty="0" smtClean="0"/>
              <a:t>(on, 56)</a:t>
            </a:r>
          </a:p>
        </p:txBody>
      </p:sp>
      <p:sp>
        <p:nvSpPr>
          <p:cNvPr id="42" name="TextBox 41"/>
          <p:cNvSpPr txBox="1"/>
          <p:nvPr/>
        </p:nvSpPr>
        <p:spPr>
          <a:xfrm>
            <a:off x="5029200" y="4419600"/>
            <a:ext cx="832279" cy="338554"/>
          </a:xfrm>
          <a:prstGeom prst="rect">
            <a:avLst/>
          </a:prstGeom>
          <a:noFill/>
        </p:spPr>
        <p:txBody>
          <a:bodyPr wrap="none" rtlCol="0">
            <a:spAutoFit/>
          </a:bodyPr>
          <a:lstStyle/>
          <a:p>
            <a:r>
              <a:rPr lang="en-US" sz="1600" dirty="0" smtClean="0">
                <a:solidFill>
                  <a:srgbClr val="7030A0"/>
                </a:solidFill>
              </a:rPr>
              <a:t>(on, 10)</a:t>
            </a:r>
          </a:p>
        </p:txBody>
      </p:sp>
      <p:cxnSp>
        <p:nvCxnSpPr>
          <p:cNvPr id="49" name="Straight Arrow Connector 48"/>
          <p:cNvCxnSpPr/>
          <p:nvPr/>
        </p:nvCxnSpPr>
        <p:spPr>
          <a:xfrm>
            <a:off x="2590800" y="45720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657600" y="35982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743200" y="3505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819400" y="3581400"/>
            <a:ext cx="684611" cy="338554"/>
          </a:xfrm>
          <a:prstGeom prst="rect">
            <a:avLst/>
          </a:prstGeom>
          <a:noFill/>
        </p:spPr>
        <p:txBody>
          <a:bodyPr wrap="none" rtlCol="0">
            <a:spAutoFit/>
          </a:bodyPr>
          <a:lstStyle/>
          <a:p>
            <a:r>
              <a:rPr lang="en-US" sz="1600" dirty="0" smtClean="0">
                <a:solidFill>
                  <a:srgbClr val="7030A0"/>
                </a:solidFill>
              </a:rPr>
              <a:t>(off,0)</a:t>
            </a:r>
          </a:p>
        </p:txBody>
      </p:sp>
      <p:grpSp>
        <p:nvGrpSpPr>
          <p:cNvPr id="9" name="Group 42"/>
          <p:cNvGrpSpPr/>
          <p:nvPr/>
        </p:nvGrpSpPr>
        <p:grpSpPr>
          <a:xfrm rot="5400000" flipV="1">
            <a:off x="2440207" y="36557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981200" y="4419600"/>
            <a:ext cx="728084" cy="338554"/>
          </a:xfrm>
          <a:prstGeom prst="rect">
            <a:avLst/>
          </a:prstGeom>
          <a:noFill/>
        </p:spPr>
        <p:txBody>
          <a:bodyPr wrap="none" rtlCol="0">
            <a:spAutoFit/>
          </a:bodyPr>
          <a:lstStyle/>
          <a:p>
            <a:r>
              <a:rPr lang="en-US" sz="1600" dirty="0" smtClean="0">
                <a:solidFill>
                  <a:srgbClr val="7030A0"/>
                </a:solidFill>
              </a:rPr>
              <a:t>(on, 0)</a:t>
            </a:r>
          </a:p>
        </p:txBody>
      </p:sp>
      <p:cxnSp>
        <p:nvCxnSpPr>
          <p:cNvPr id="62" name="Straight Arrow Connector 61"/>
          <p:cNvCxnSpPr>
            <a:stCxn id="39" idx="3"/>
            <a:endCxn id="61" idx="0"/>
          </p:cNvCxnSpPr>
          <p:nvPr/>
        </p:nvCxnSpPr>
        <p:spPr>
          <a:xfrm flipH="1">
            <a:off x="2345242" y="39604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0" name="Group 42"/>
          <p:cNvGrpSpPr/>
          <p:nvPr/>
        </p:nvGrpSpPr>
        <p:grpSpPr>
          <a:xfrm flipV="1">
            <a:off x="1905000" y="54102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590800" y="54102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2362200" y="53340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3124200" y="40386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429000" y="40386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71" name="Group 70"/>
          <p:cNvGrpSpPr/>
          <p:nvPr/>
        </p:nvGrpSpPr>
        <p:grpSpPr>
          <a:xfrm>
            <a:off x="0" y="6142038"/>
            <a:ext cx="9144000" cy="715962"/>
            <a:chOff x="0" y="6142038"/>
            <a:chExt cx="9144000" cy="715962"/>
          </a:xfrm>
        </p:grpSpPr>
        <p:pic>
          <p:nvPicPr>
            <p:cNvPr id="7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7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75" name="Object 2"/>
            <p:cNvGraphicFramePr>
              <a:graphicFrameLocks noChangeAspect="1"/>
            </p:cNvGraphicFramePr>
            <p:nvPr/>
          </p:nvGraphicFramePr>
          <p:xfrm>
            <a:off x="8653463" y="6163469"/>
            <a:ext cx="490537" cy="673100"/>
          </p:xfrm>
          <a:graphic>
            <a:graphicData uri="http://schemas.openxmlformats.org/presentationml/2006/ole">
              <p:oleObj spid="_x0000_s8195" name="Acrobat Document" r:id="rId4" imgW="4790808" imgH="6162472" progId="AcroExch.Document.7">
                <p:embed/>
              </p:oleObj>
            </a:graphicData>
          </a:graphic>
        </p:graphicFrame>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28" grpId="0" animBg="1"/>
      <p:bldP spid="33" grpId="0"/>
      <p:bldP spid="34" grpId="0"/>
      <p:bldP spid="35" grpId="0"/>
      <p:bldP spid="42" grpId="0"/>
      <p:bldP spid="39" grpId="0" animBg="1"/>
      <p:bldP spid="31" grpId="0"/>
      <p:bldP spid="61" grpId="0"/>
      <p:bldP spid="69"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Reduced Ordered Binary Decision Diagram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Formula: ( x | ~ y) &amp; (y | z)</a:t>
            </a:r>
          </a:p>
        </p:txBody>
      </p:sp>
      <p:sp>
        <p:nvSpPr>
          <p:cNvPr id="88" name="Content Placeholder 3"/>
          <p:cNvSpPr txBox="1">
            <a:spLocks/>
          </p:cNvSpPr>
          <p:nvPr/>
        </p:nvSpPr>
        <p:spPr>
          <a:xfrm>
            <a:off x="457200" y="4953000"/>
            <a:ext cx="8001000" cy="12192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Reduce size:</a:t>
            </a:r>
          </a:p>
          <a:p>
            <a:pPr>
              <a:spcBef>
                <a:spcPct val="20000"/>
              </a:spcBef>
              <a:defRPr/>
            </a:pPr>
            <a:r>
              <a:rPr lang="en-US" sz="2000" dirty="0" smtClean="0">
                <a:latin typeface="Comic Sans MS" pitchFamily="66" charset="0"/>
              </a:rPr>
              <a:t>	Rule 1: Merge isomorphic vertices</a:t>
            </a:r>
          </a:p>
          <a:p>
            <a:pPr>
              <a:spcBef>
                <a:spcPct val="20000"/>
              </a:spcBef>
              <a:defRPr/>
            </a:pPr>
            <a:r>
              <a:rPr lang="en-US" sz="2000" dirty="0" smtClean="0">
                <a:latin typeface="Comic Sans MS" pitchFamily="66" charset="0"/>
              </a:rPr>
              <a:t> 	Rule 2: Eliminate a node if left child = Right child</a:t>
            </a:r>
          </a:p>
        </p:txBody>
      </p:sp>
      <p:grpSp>
        <p:nvGrpSpPr>
          <p:cNvPr id="3" name="Group 88"/>
          <p:cNvGrpSpPr/>
          <p:nvPr/>
        </p:nvGrpSpPr>
        <p:grpSpPr>
          <a:xfrm>
            <a:off x="3297933" y="1447800"/>
            <a:ext cx="1901596" cy="990600"/>
            <a:chOff x="3297933" y="1447800"/>
            <a:chExt cx="1901596" cy="990600"/>
          </a:xfrm>
        </p:grpSpPr>
        <p:grpSp>
          <p:nvGrpSpPr>
            <p:cNvPr id="4" name="Group 4"/>
            <p:cNvGrpSpPr/>
            <p:nvPr/>
          </p:nvGrpSpPr>
          <p:grpSpPr>
            <a:xfrm>
              <a:off x="3657600" y="1447800"/>
              <a:ext cx="609600" cy="533400"/>
              <a:chOff x="3657600" y="1447800"/>
              <a:chExt cx="609600" cy="533400"/>
            </a:xfrm>
          </p:grpSpPr>
          <p:sp>
            <p:nvSpPr>
              <p:cNvPr id="95"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TextBox 95"/>
              <p:cNvSpPr txBox="1"/>
              <p:nvPr/>
            </p:nvSpPr>
            <p:spPr>
              <a:xfrm>
                <a:off x="3814763" y="1514445"/>
                <a:ext cx="295274" cy="400110"/>
              </a:xfrm>
              <a:prstGeom prst="rect">
                <a:avLst/>
              </a:prstGeom>
              <a:noFill/>
            </p:spPr>
            <p:txBody>
              <a:bodyPr wrap="none" rtlCol="0">
                <a:spAutoFit/>
              </a:bodyPr>
              <a:lstStyle/>
              <a:p>
                <a:r>
                  <a:rPr lang="en-US" sz="2000" dirty="0" smtClean="0"/>
                  <a:t>x</a:t>
                </a:r>
                <a:endParaRPr lang="en-US" sz="2000" dirty="0"/>
              </a:p>
            </p:txBody>
          </p:sp>
        </p:grpSp>
        <p:cxnSp>
          <p:nvCxnSpPr>
            <p:cNvPr id="91" name="Straight Arrow Connector 90"/>
            <p:cNvCxnSpPr>
              <a:endCxn id="103"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a:endCxn id="111"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94" name="TextBox 93"/>
            <p:cNvSpPr txBox="1"/>
            <p:nvPr/>
          </p:nvSpPr>
          <p:spPr>
            <a:xfrm>
              <a:off x="3297933" y="1850122"/>
              <a:ext cx="314510" cy="400110"/>
            </a:xfrm>
            <a:prstGeom prst="rect">
              <a:avLst/>
            </a:prstGeom>
            <a:noFill/>
          </p:spPr>
          <p:txBody>
            <a:bodyPr wrap="none" rtlCol="0">
              <a:spAutoFit/>
            </a:bodyPr>
            <a:lstStyle/>
            <a:p>
              <a:r>
                <a:rPr lang="en-US" sz="2000" dirty="0"/>
                <a:t>0</a:t>
              </a:r>
            </a:p>
          </p:txBody>
        </p:sp>
      </p:grpSp>
      <p:grpSp>
        <p:nvGrpSpPr>
          <p:cNvPr id="5" name="Group 96"/>
          <p:cNvGrpSpPr/>
          <p:nvPr/>
        </p:nvGrpSpPr>
        <p:grpSpPr>
          <a:xfrm>
            <a:off x="2601790" y="2438400"/>
            <a:ext cx="1379939" cy="1030499"/>
            <a:chOff x="3254440" y="1447800"/>
            <a:chExt cx="1379939" cy="1030499"/>
          </a:xfrm>
        </p:grpSpPr>
        <p:grpSp>
          <p:nvGrpSpPr>
            <p:cNvPr id="6" name="Group 18"/>
            <p:cNvGrpSpPr/>
            <p:nvPr/>
          </p:nvGrpSpPr>
          <p:grpSpPr>
            <a:xfrm>
              <a:off x="3657600" y="1447800"/>
              <a:ext cx="609600" cy="533400"/>
              <a:chOff x="3657600" y="1447800"/>
              <a:chExt cx="609600" cy="533400"/>
            </a:xfrm>
          </p:grpSpPr>
          <p:sp>
            <p:nvSpPr>
              <p:cNvPr id="103" name="Oval 10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99" name="Straight Arrow Connector 98"/>
            <p:cNvCxnSpPr>
              <a:stCxn id="103" idx="3"/>
              <a:endCxn id="119" idx="0"/>
            </p:cNvCxnSpPr>
            <p:nvPr/>
          </p:nvCxnSpPr>
          <p:spPr>
            <a:xfrm flipH="1">
              <a:off x="3254440" y="1903085"/>
              <a:ext cx="492434" cy="5734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00" name="Straight Arrow Connector 99"/>
            <p:cNvCxnSpPr>
              <a:endCxn id="127" idx="0"/>
            </p:cNvCxnSpPr>
            <p:nvPr/>
          </p:nvCxnSpPr>
          <p:spPr>
            <a:xfrm>
              <a:off x="4189861" y="1863022"/>
              <a:ext cx="335553" cy="6152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01" name="TextBox 100"/>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102" name="TextBox 101"/>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7" name="Group 104"/>
          <p:cNvGrpSpPr/>
          <p:nvPr/>
        </p:nvGrpSpPr>
        <p:grpSpPr>
          <a:xfrm>
            <a:off x="4567892" y="2438400"/>
            <a:ext cx="1573189" cy="990600"/>
            <a:chOff x="3330763" y="1447800"/>
            <a:chExt cx="1573189" cy="990600"/>
          </a:xfrm>
        </p:grpSpPr>
        <p:grpSp>
          <p:nvGrpSpPr>
            <p:cNvPr id="8" name="Group 26"/>
            <p:cNvGrpSpPr/>
            <p:nvPr/>
          </p:nvGrpSpPr>
          <p:grpSpPr>
            <a:xfrm>
              <a:off x="3657600" y="1447800"/>
              <a:ext cx="609600" cy="533400"/>
              <a:chOff x="3657600" y="1447800"/>
              <a:chExt cx="609600" cy="533400"/>
            </a:xfrm>
          </p:grpSpPr>
          <p:sp>
            <p:nvSpPr>
              <p:cNvPr id="111" name="Oval 110"/>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TextBox 111"/>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107" name="Straight Arrow Connector 106"/>
            <p:cNvCxnSpPr>
              <a:stCxn id="111"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endCxn id="143" idx="0"/>
            </p:cNvCxnSpPr>
            <p:nvPr/>
          </p:nvCxnSpPr>
          <p:spPr>
            <a:xfrm>
              <a:off x="4189861" y="1863022"/>
              <a:ext cx="714091" cy="55454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09" name="TextBox 108"/>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110" name="TextBox 109"/>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9" name="Group 112"/>
          <p:cNvGrpSpPr/>
          <p:nvPr/>
        </p:nvGrpSpPr>
        <p:grpSpPr>
          <a:xfrm>
            <a:off x="1970153" y="3467100"/>
            <a:ext cx="1192364" cy="876826"/>
            <a:chOff x="3330763" y="1447800"/>
            <a:chExt cx="1192364" cy="876826"/>
          </a:xfrm>
        </p:grpSpPr>
        <p:grpSp>
          <p:nvGrpSpPr>
            <p:cNvPr id="10" name="Group 37"/>
            <p:cNvGrpSpPr/>
            <p:nvPr/>
          </p:nvGrpSpPr>
          <p:grpSpPr>
            <a:xfrm>
              <a:off x="3657600" y="1447800"/>
              <a:ext cx="609600" cy="533400"/>
              <a:chOff x="3657600" y="1447800"/>
              <a:chExt cx="609600" cy="533400"/>
            </a:xfrm>
          </p:grpSpPr>
          <p:sp>
            <p:nvSpPr>
              <p:cNvPr id="119" name="Oval 118"/>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TextBox 119"/>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115" name="Straight Arrow Connector 114"/>
            <p:cNvCxnSpPr>
              <a:stCxn id="119" idx="3"/>
              <a:endCxn id="147" idx="0"/>
            </p:cNvCxnSpPr>
            <p:nvPr/>
          </p:nvCxnSpPr>
          <p:spPr>
            <a:xfrm flipH="1">
              <a:off x="3607691" y="1903085"/>
              <a:ext cx="139183" cy="42154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6" name="Straight Arrow Connector 115"/>
            <p:cNvCxnSpPr>
              <a:endCxn id="150" idx="0"/>
            </p:cNvCxnSpPr>
            <p:nvPr/>
          </p:nvCxnSpPr>
          <p:spPr>
            <a:xfrm>
              <a:off x="4189861" y="1863022"/>
              <a:ext cx="218194" cy="46160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17" name="TextBox 116"/>
            <p:cNvSpPr txBox="1"/>
            <p:nvPr/>
          </p:nvSpPr>
          <p:spPr>
            <a:xfrm>
              <a:off x="4208617" y="1817331"/>
              <a:ext cx="314510" cy="400110"/>
            </a:xfrm>
            <a:prstGeom prst="rect">
              <a:avLst/>
            </a:prstGeom>
            <a:noFill/>
          </p:spPr>
          <p:txBody>
            <a:bodyPr wrap="none" rtlCol="0">
              <a:spAutoFit/>
            </a:bodyPr>
            <a:lstStyle/>
            <a:p>
              <a:r>
                <a:rPr lang="en-US" sz="2000" dirty="0"/>
                <a:t>1</a:t>
              </a:r>
            </a:p>
          </p:txBody>
        </p:sp>
        <p:sp>
          <p:nvSpPr>
            <p:cNvPr id="118" name="TextBox 117"/>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1" name="Group 120"/>
          <p:cNvGrpSpPr/>
          <p:nvPr/>
        </p:nvGrpSpPr>
        <p:grpSpPr>
          <a:xfrm>
            <a:off x="3241127" y="3468899"/>
            <a:ext cx="1169000" cy="875027"/>
            <a:chOff x="3330763" y="1447800"/>
            <a:chExt cx="1169000" cy="875027"/>
          </a:xfrm>
        </p:grpSpPr>
        <p:grpSp>
          <p:nvGrpSpPr>
            <p:cNvPr id="12" name="Group 46"/>
            <p:cNvGrpSpPr/>
            <p:nvPr/>
          </p:nvGrpSpPr>
          <p:grpSpPr>
            <a:xfrm>
              <a:off x="3657600" y="1447800"/>
              <a:ext cx="609600" cy="533400"/>
              <a:chOff x="3657600" y="1447800"/>
              <a:chExt cx="609600" cy="533400"/>
            </a:xfrm>
          </p:grpSpPr>
          <p:sp>
            <p:nvSpPr>
              <p:cNvPr id="127" name="Oval 126"/>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123" name="Straight Arrow Connector 122"/>
            <p:cNvCxnSpPr>
              <a:stCxn id="127" idx="3"/>
              <a:endCxn id="153" idx="0"/>
            </p:cNvCxnSpPr>
            <p:nvPr/>
          </p:nvCxnSpPr>
          <p:spPr>
            <a:xfrm flipH="1">
              <a:off x="3679255" y="1903085"/>
              <a:ext cx="67619" cy="41974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a:endCxn id="156" idx="0"/>
            </p:cNvCxnSpPr>
            <p:nvPr/>
          </p:nvCxnSpPr>
          <p:spPr>
            <a:xfrm>
              <a:off x="4189861" y="1863022"/>
              <a:ext cx="234956" cy="45980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5" name="TextBox 124"/>
            <p:cNvSpPr txBox="1"/>
            <p:nvPr/>
          </p:nvSpPr>
          <p:spPr>
            <a:xfrm>
              <a:off x="4185253" y="1823760"/>
              <a:ext cx="314510" cy="400110"/>
            </a:xfrm>
            <a:prstGeom prst="rect">
              <a:avLst/>
            </a:prstGeom>
            <a:noFill/>
          </p:spPr>
          <p:txBody>
            <a:bodyPr wrap="none" rtlCol="0">
              <a:spAutoFit/>
            </a:bodyPr>
            <a:lstStyle/>
            <a:p>
              <a:r>
                <a:rPr lang="en-US" sz="2000" dirty="0"/>
                <a:t>1</a:t>
              </a:r>
            </a:p>
          </p:txBody>
        </p:sp>
        <p:sp>
          <p:nvSpPr>
            <p:cNvPr id="126" name="TextBox 125"/>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3" name="Group 128"/>
          <p:cNvGrpSpPr/>
          <p:nvPr/>
        </p:nvGrpSpPr>
        <p:grpSpPr>
          <a:xfrm>
            <a:off x="4489992" y="3420894"/>
            <a:ext cx="1094253" cy="990600"/>
            <a:chOff x="3468782" y="1447800"/>
            <a:chExt cx="1094253" cy="990600"/>
          </a:xfrm>
        </p:grpSpPr>
        <p:grpSp>
          <p:nvGrpSpPr>
            <p:cNvPr id="14" name="Group 55"/>
            <p:cNvGrpSpPr/>
            <p:nvPr/>
          </p:nvGrpSpPr>
          <p:grpSpPr>
            <a:xfrm>
              <a:off x="3657600" y="1447800"/>
              <a:ext cx="609600" cy="533400"/>
              <a:chOff x="3657600" y="1447800"/>
              <a:chExt cx="609600" cy="533400"/>
            </a:xfrm>
          </p:grpSpPr>
          <p:sp>
            <p:nvSpPr>
              <p:cNvPr id="135" name="Oval 134"/>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TextBox 135"/>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131" name="Straight Arrow Connector 130"/>
            <p:cNvCxnSpPr>
              <a:stCxn id="135"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32" name="Straight Arrow Connector 131"/>
            <p:cNvCxnSpPr/>
            <p:nvPr/>
          </p:nvCxnSpPr>
          <p:spPr>
            <a:xfrm>
              <a:off x="4189861" y="1863022"/>
              <a:ext cx="228599"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33" name="TextBox 132"/>
            <p:cNvSpPr txBox="1"/>
            <p:nvPr/>
          </p:nvSpPr>
          <p:spPr>
            <a:xfrm>
              <a:off x="4248525" y="1816838"/>
              <a:ext cx="314510" cy="400110"/>
            </a:xfrm>
            <a:prstGeom prst="rect">
              <a:avLst/>
            </a:prstGeom>
            <a:noFill/>
          </p:spPr>
          <p:txBody>
            <a:bodyPr wrap="none" rtlCol="0">
              <a:spAutoFit/>
            </a:bodyPr>
            <a:lstStyle/>
            <a:p>
              <a:r>
                <a:rPr lang="en-US" sz="2000" dirty="0"/>
                <a:t>1</a:t>
              </a:r>
            </a:p>
          </p:txBody>
        </p:sp>
        <p:sp>
          <p:nvSpPr>
            <p:cNvPr id="134" name="TextBox 133"/>
            <p:cNvSpPr txBox="1"/>
            <p:nvPr/>
          </p:nvSpPr>
          <p:spPr>
            <a:xfrm>
              <a:off x="3468782" y="1871586"/>
              <a:ext cx="314510" cy="400110"/>
            </a:xfrm>
            <a:prstGeom prst="rect">
              <a:avLst/>
            </a:prstGeom>
            <a:noFill/>
          </p:spPr>
          <p:txBody>
            <a:bodyPr wrap="none" rtlCol="0">
              <a:spAutoFit/>
            </a:bodyPr>
            <a:lstStyle/>
            <a:p>
              <a:r>
                <a:rPr lang="en-US" sz="2000" dirty="0"/>
                <a:t>0</a:t>
              </a:r>
            </a:p>
          </p:txBody>
        </p:sp>
      </p:grpSp>
      <p:grpSp>
        <p:nvGrpSpPr>
          <p:cNvPr id="15" name="Group 136"/>
          <p:cNvGrpSpPr/>
          <p:nvPr/>
        </p:nvGrpSpPr>
        <p:grpSpPr>
          <a:xfrm>
            <a:off x="5593238" y="3408165"/>
            <a:ext cx="1219822" cy="990600"/>
            <a:chOff x="3414557" y="1447800"/>
            <a:chExt cx="1219822" cy="990600"/>
          </a:xfrm>
        </p:grpSpPr>
        <p:grpSp>
          <p:nvGrpSpPr>
            <p:cNvPr id="16" name="Group 63"/>
            <p:cNvGrpSpPr/>
            <p:nvPr/>
          </p:nvGrpSpPr>
          <p:grpSpPr>
            <a:xfrm>
              <a:off x="3657600" y="1447800"/>
              <a:ext cx="609600" cy="533400"/>
              <a:chOff x="3657600" y="1447800"/>
              <a:chExt cx="609600" cy="533400"/>
            </a:xfrm>
          </p:grpSpPr>
          <p:sp>
            <p:nvSpPr>
              <p:cNvPr id="143" name="Oval 14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TextBox 143"/>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139" name="Straight Arrow Connector 138"/>
            <p:cNvCxnSpPr>
              <a:stCxn id="143"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40" name="Straight Arrow Connector 139"/>
            <p:cNvCxnSpPr>
              <a:endCxn id="162" idx="0"/>
            </p:cNvCxnSpPr>
            <p:nvPr/>
          </p:nvCxnSpPr>
          <p:spPr>
            <a:xfrm>
              <a:off x="4189861" y="1863022"/>
              <a:ext cx="265051" cy="52053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1" name="TextBox 140"/>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142" name="TextBox 141"/>
            <p:cNvSpPr txBox="1"/>
            <p:nvPr/>
          </p:nvSpPr>
          <p:spPr>
            <a:xfrm>
              <a:off x="3414557" y="1875930"/>
              <a:ext cx="314510" cy="400110"/>
            </a:xfrm>
            <a:prstGeom prst="rect">
              <a:avLst/>
            </a:prstGeom>
            <a:noFill/>
          </p:spPr>
          <p:txBody>
            <a:bodyPr wrap="none" rtlCol="0">
              <a:spAutoFit/>
            </a:bodyPr>
            <a:lstStyle/>
            <a:p>
              <a:r>
                <a:rPr lang="en-US" sz="2000" dirty="0"/>
                <a:t>0</a:t>
              </a:r>
            </a:p>
          </p:txBody>
        </p:sp>
      </p:grpSp>
      <p:grpSp>
        <p:nvGrpSpPr>
          <p:cNvPr id="17" name="Group 144"/>
          <p:cNvGrpSpPr/>
          <p:nvPr/>
        </p:nvGrpSpPr>
        <p:grpSpPr>
          <a:xfrm>
            <a:off x="2043277" y="4343926"/>
            <a:ext cx="374808" cy="400110"/>
            <a:chOff x="2043277" y="4398765"/>
            <a:chExt cx="374808" cy="400110"/>
          </a:xfrm>
        </p:grpSpPr>
        <p:sp>
          <p:nvSpPr>
            <p:cNvPr id="146" name="Rectangle 145"/>
            <p:cNvSpPr/>
            <p:nvPr/>
          </p:nvSpPr>
          <p:spPr>
            <a:xfrm>
              <a:off x="2043277" y="4435358"/>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TextBox 146"/>
            <p:cNvSpPr txBox="1"/>
            <p:nvPr/>
          </p:nvSpPr>
          <p:spPr>
            <a:xfrm>
              <a:off x="2089826" y="4398765"/>
              <a:ext cx="314510" cy="400110"/>
            </a:xfrm>
            <a:prstGeom prst="rect">
              <a:avLst/>
            </a:prstGeom>
            <a:noFill/>
          </p:spPr>
          <p:txBody>
            <a:bodyPr wrap="none" rtlCol="0">
              <a:spAutoFit/>
            </a:bodyPr>
            <a:lstStyle/>
            <a:p>
              <a:r>
                <a:rPr lang="en-US" sz="2000" dirty="0"/>
                <a:t>0</a:t>
              </a:r>
            </a:p>
          </p:txBody>
        </p:sp>
      </p:grpSp>
      <p:grpSp>
        <p:nvGrpSpPr>
          <p:cNvPr id="18" name="Group 147"/>
          <p:cNvGrpSpPr/>
          <p:nvPr/>
        </p:nvGrpSpPr>
        <p:grpSpPr>
          <a:xfrm>
            <a:off x="2860041" y="4343926"/>
            <a:ext cx="374808" cy="400110"/>
            <a:chOff x="2860041" y="4390546"/>
            <a:chExt cx="374808" cy="400110"/>
          </a:xfrm>
        </p:grpSpPr>
        <p:sp>
          <p:nvSpPr>
            <p:cNvPr id="149" name="Rectangle 148"/>
            <p:cNvSpPr/>
            <p:nvPr/>
          </p:nvSpPr>
          <p:spPr>
            <a:xfrm>
              <a:off x="2860041" y="4435358"/>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TextBox 149"/>
            <p:cNvSpPr txBox="1"/>
            <p:nvPr/>
          </p:nvSpPr>
          <p:spPr>
            <a:xfrm>
              <a:off x="2890190" y="4390546"/>
              <a:ext cx="314510" cy="400110"/>
            </a:xfrm>
            <a:prstGeom prst="rect">
              <a:avLst/>
            </a:prstGeom>
            <a:noFill/>
          </p:spPr>
          <p:txBody>
            <a:bodyPr wrap="none" rtlCol="0">
              <a:spAutoFit/>
            </a:bodyPr>
            <a:lstStyle/>
            <a:p>
              <a:r>
                <a:rPr lang="en-US" sz="2000" dirty="0" smtClean="0"/>
                <a:t>1</a:t>
              </a:r>
              <a:endParaRPr lang="en-US" sz="2000" dirty="0"/>
            </a:p>
          </p:txBody>
        </p:sp>
      </p:grpSp>
      <p:grpSp>
        <p:nvGrpSpPr>
          <p:cNvPr id="19" name="Group 150"/>
          <p:cNvGrpSpPr/>
          <p:nvPr/>
        </p:nvGrpSpPr>
        <p:grpSpPr>
          <a:xfrm>
            <a:off x="3385815" y="4343926"/>
            <a:ext cx="374808" cy="400110"/>
            <a:chOff x="3385815" y="4387703"/>
            <a:chExt cx="374808" cy="400110"/>
          </a:xfrm>
        </p:grpSpPr>
        <p:sp>
          <p:nvSpPr>
            <p:cNvPr id="152" name="Rectangle 151"/>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TextBox 152"/>
            <p:cNvSpPr txBox="1"/>
            <p:nvPr/>
          </p:nvSpPr>
          <p:spPr>
            <a:xfrm>
              <a:off x="3432364" y="4387703"/>
              <a:ext cx="314510" cy="400110"/>
            </a:xfrm>
            <a:prstGeom prst="rect">
              <a:avLst/>
            </a:prstGeom>
            <a:noFill/>
          </p:spPr>
          <p:txBody>
            <a:bodyPr wrap="none" rtlCol="0">
              <a:spAutoFit/>
            </a:bodyPr>
            <a:lstStyle/>
            <a:p>
              <a:r>
                <a:rPr lang="en-US" sz="2000" dirty="0" smtClean="0"/>
                <a:t>0</a:t>
              </a:r>
              <a:endParaRPr lang="en-US" sz="2000" dirty="0"/>
            </a:p>
          </p:txBody>
        </p:sp>
      </p:grpSp>
      <p:grpSp>
        <p:nvGrpSpPr>
          <p:cNvPr id="20" name="Group 153"/>
          <p:cNvGrpSpPr/>
          <p:nvPr/>
        </p:nvGrpSpPr>
        <p:grpSpPr>
          <a:xfrm>
            <a:off x="4131377" y="4343926"/>
            <a:ext cx="374808" cy="400110"/>
            <a:chOff x="4131377" y="4338230"/>
            <a:chExt cx="374808" cy="400110"/>
          </a:xfrm>
        </p:grpSpPr>
        <p:sp>
          <p:nvSpPr>
            <p:cNvPr id="155" name="Rectangle 154"/>
            <p:cNvSpPr/>
            <p:nvPr/>
          </p:nvSpPr>
          <p:spPr>
            <a:xfrm>
              <a:off x="4131377" y="4374823"/>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TextBox 155"/>
            <p:cNvSpPr txBox="1"/>
            <p:nvPr/>
          </p:nvSpPr>
          <p:spPr>
            <a:xfrm>
              <a:off x="4177926" y="4338230"/>
              <a:ext cx="314510" cy="400110"/>
            </a:xfrm>
            <a:prstGeom prst="rect">
              <a:avLst/>
            </a:prstGeom>
            <a:noFill/>
          </p:spPr>
          <p:txBody>
            <a:bodyPr wrap="none" rtlCol="0">
              <a:spAutoFit/>
            </a:bodyPr>
            <a:lstStyle/>
            <a:p>
              <a:r>
                <a:rPr lang="en-US" sz="2000" dirty="0"/>
                <a:t>0</a:t>
              </a:r>
            </a:p>
          </p:txBody>
        </p:sp>
      </p:grpSp>
      <p:grpSp>
        <p:nvGrpSpPr>
          <p:cNvPr id="21" name="Group 156"/>
          <p:cNvGrpSpPr/>
          <p:nvPr/>
        </p:nvGrpSpPr>
        <p:grpSpPr>
          <a:xfrm>
            <a:off x="4589910" y="4343926"/>
            <a:ext cx="374808" cy="400110"/>
            <a:chOff x="4589910" y="4344531"/>
            <a:chExt cx="374808" cy="400110"/>
          </a:xfrm>
        </p:grpSpPr>
        <p:sp>
          <p:nvSpPr>
            <p:cNvPr id="158" name="Rectangle 157"/>
            <p:cNvSpPr/>
            <p:nvPr/>
          </p:nvSpPr>
          <p:spPr>
            <a:xfrm>
              <a:off x="4589910" y="4381124"/>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TextBox 158"/>
            <p:cNvSpPr txBox="1"/>
            <p:nvPr/>
          </p:nvSpPr>
          <p:spPr>
            <a:xfrm>
              <a:off x="4636459" y="4344531"/>
              <a:ext cx="314510" cy="400110"/>
            </a:xfrm>
            <a:prstGeom prst="rect">
              <a:avLst/>
            </a:prstGeom>
            <a:noFill/>
          </p:spPr>
          <p:txBody>
            <a:bodyPr wrap="none" rtlCol="0">
              <a:spAutoFit/>
            </a:bodyPr>
            <a:lstStyle/>
            <a:p>
              <a:r>
                <a:rPr lang="en-US" sz="2000" dirty="0"/>
                <a:t>0</a:t>
              </a:r>
            </a:p>
          </p:txBody>
        </p:sp>
      </p:grpSp>
      <p:grpSp>
        <p:nvGrpSpPr>
          <p:cNvPr id="22" name="Group 159"/>
          <p:cNvGrpSpPr/>
          <p:nvPr/>
        </p:nvGrpSpPr>
        <p:grpSpPr>
          <a:xfrm>
            <a:off x="6429789" y="4343926"/>
            <a:ext cx="374808" cy="400110"/>
            <a:chOff x="6429789" y="4289087"/>
            <a:chExt cx="374808" cy="400110"/>
          </a:xfrm>
        </p:grpSpPr>
        <p:sp>
          <p:nvSpPr>
            <p:cNvPr id="161" name="Rectangle 160"/>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TextBox 161"/>
            <p:cNvSpPr txBox="1"/>
            <p:nvPr/>
          </p:nvSpPr>
          <p:spPr>
            <a:xfrm>
              <a:off x="6476338" y="4289087"/>
              <a:ext cx="314510" cy="400110"/>
            </a:xfrm>
            <a:prstGeom prst="rect">
              <a:avLst/>
            </a:prstGeom>
            <a:noFill/>
          </p:spPr>
          <p:txBody>
            <a:bodyPr wrap="none" rtlCol="0">
              <a:spAutoFit/>
            </a:bodyPr>
            <a:lstStyle/>
            <a:p>
              <a:r>
                <a:rPr lang="en-US" sz="2000" dirty="0" smtClean="0"/>
                <a:t>1</a:t>
              </a:r>
              <a:endParaRPr lang="en-US" sz="2000" dirty="0"/>
            </a:p>
          </p:txBody>
        </p:sp>
      </p:grpSp>
      <p:grpSp>
        <p:nvGrpSpPr>
          <p:cNvPr id="23" name="Group 162"/>
          <p:cNvGrpSpPr/>
          <p:nvPr/>
        </p:nvGrpSpPr>
        <p:grpSpPr>
          <a:xfrm>
            <a:off x="5703037" y="4343926"/>
            <a:ext cx="374808" cy="400110"/>
            <a:chOff x="5703037" y="4344531"/>
            <a:chExt cx="374808" cy="400110"/>
          </a:xfrm>
        </p:grpSpPr>
        <p:sp>
          <p:nvSpPr>
            <p:cNvPr id="164" name="Rectangle 163"/>
            <p:cNvSpPr/>
            <p:nvPr/>
          </p:nvSpPr>
          <p:spPr>
            <a:xfrm>
              <a:off x="5703037" y="4381124"/>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TextBox 164"/>
            <p:cNvSpPr txBox="1"/>
            <p:nvPr/>
          </p:nvSpPr>
          <p:spPr>
            <a:xfrm>
              <a:off x="5749586" y="4344531"/>
              <a:ext cx="314510" cy="400110"/>
            </a:xfrm>
            <a:prstGeom prst="rect">
              <a:avLst/>
            </a:prstGeom>
            <a:noFill/>
          </p:spPr>
          <p:txBody>
            <a:bodyPr wrap="none" rtlCol="0">
              <a:spAutoFit/>
            </a:bodyPr>
            <a:lstStyle/>
            <a:p>
              <a:r>
                <a:rPr lang="en-US" sz="2000" dirty="0" smtClean="0"/>
                <a:t>1</a:t>
              </a:r>
              <a:endParaRPr lang="en-US" sz="2000" dirty="0"/>
            </a:p>
          </p:txBody>
        </p:sp>
      </p:grpSp>
      <p:grpSp>
        <p:nvGrpSpPr>
          <p:cNvPr id="24" name="Group 165"/>
          <p:cNvGrpSpPr/>
          <p:nvPr/>
        </p:nvGrpSpPr>
        <p:grpSpPr>
          <a:xfrm>
            <a:off x="5226801" y="4343926"/>
            <a:ext cx="374808" cy="400110"/>
            <a:chOff x="5226801" y="4320098"/>
            <a:chExt cx="374808" cy="400110"/>
          </a:xfrm>
        </p:grpSpPr>
        <p:sp>
          <p:nvSpPr>
            <p:cNvPr id="167" name="Rectangle 166"/>
            <p:cNvSpPr/>
            <p:nvPr/>
          </p:nvSpPr>
          <p:spPr>
            <a:xfrm>
              <a:off x="5226801" y="4356691"/>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TextBox 167"/>
            <p:cNvSpPr txBox="1"/>
            <p:nvPr/>
          </p:nvSpPr>
          <p:spPr>
            <a:xfrm>
              <a:off x="5273350" y="4320098"/>
              <a:ext cx="314510" cy="400110"/>
            </a:xfrm>
            <a:prstGeom prst="rect">
              <a:avLst/>
            </a:prstGeom>
            <a:noFill/>
          </p:spPr>
          <p:txBody>
            <a:bodyPr wrap="none" rtlCol="0">
              <a:spAutoFit/>
            </a:bodyPr>
            <a:lstStyle/>
            <a:p>
              <a:r>
                <a:rPr lang="en-US" sz="2000" dirty="0" smtClean="0"/>
                <a:t>1</a:t>
              </a:r>
              <a:endParaRPr lang="en-US" sz="2000" dirty="0"/>
            </a:p>
          </p:txBody>
        </p:sp>
      </p:grpSp>
      <p:grpSp>
        <p:nvGrpSpPr>
          <p:cNvPr id="89" name="Group 88"/>
          <p:cNvGrpSpPr/>
          <p:nvPr/>
        </p:nvGrpSpPr>
        <p:grpSpPr>
          <a:xfrm>
            <a:off x="0" y="6142038"/>
            <a:ext cx="9144000" cy="715962"/>
            <a:chOff x="0" y="6142038"/>
            <a:chExt cx="9144000" cy="715962"/>
          </a:xfrm>
        </p:grpSpPr>
        <p:pic>
          <p:nvPicPr>
            <p:cNvPr id="9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98" name="Object 2"/>
            <p:cNvGraphicFramePr>
              <a:graphicFrameLocks noChangeAspect="1"/>
            </p:cNvGraphicFramePr>
            <p:nvPr/>
          </p:nvGraphicFramePr>
          <p:xfrm>
            <a:off x="8653463" y="6163469"/>
            <a:ext cx="490537" cy="673100"/>
          </p:xfrm>
          <a:graphic>
            <a:graphicData uri="http://schemas.openxmlformats.org/presentationml/2006/ole">
              <p:oleObj spid="_x0000_s96259" name="Acrobat Document" r:id="rId4" imgW="4790808" imgH="6162472" progId="AcroExch.Document.7">
                <p:embed/>
              </p:oleObj>
            </a:graphicData>
          </a:graphic>
        </p:graphicFrame>
      </p:grpSp>
    </p:spTree>
    <p:extLst>
      <p:ext uri="{BB962C8B-B14F-4D97-AF65-F5344CB8AC3E}">
        <p14:creationId xmlns:p14="http://schemas.microsoft.com/office/powerpoint/2010/main" xmlns="" val="975645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Reduced Ordered Binary Decision Diagram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Formula: ( x | ~ y) &amp; (y | z)</a:t>
            </a:r>
          </a:p>
        </p:txBody>
      </p:sp>
      <p:grpSp>
        <p:nvGrpSpPr>
          <p:cNvPr id="5" name="Group 12"/>
          <p:cNvGrpSpPr/>
          <p:nvPr/>
        </p:nvGrpSpPr>
        <p:grpSpPr>
          <a:xfrm>
            <a:off x="3297933" y="1447800"/>
            <a:ext cx="1901596" cy="990600"/>
            <a:chOff x="3297933" y="1447800"/>
            <a:chExt cx="1901596" cy="990600"/>
          </a:xfrm>
        </p:grpSpPr>
        <p:grpSp>
          <p:nvGrpSpPr>
            <p:cNvPr id="6" name="Group 4"/>
            <p:cNvGrpSpPr/>
            <p:nvPr/>
          </p:nvGrpSpPr>
          <p:grpSpPr>
            <a:xfrm>
              <a:off x="3657600" y="1447800"/>
              <a:ext cx="609600" cy="533400"/>
              <a:chOff x="3657600" y="1447800"/>
              <a:chExt cx="609600" cy="533400"/>
            </a:xfrm>
          </p:grpSpPr>
          <p:sp>
            <p:nvSpPr>
              <p:cNvPr id="3"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14763" y="1514445"/>
                <a:ext cx="295274" cy="400110"/>
              </a:xfrm>
              <a:prstGeom prst="rect">
                <a:avLst/>
              </a:prstGeom>
              <a:noFill/>
            </p:spPr>
            <p:txBody>
              <a:bodyPr wrap="none" rtlCol="0">
                <a:spAutoFit/>
              </a:bodyPr>
              <a:lstStyle/>
              <a:p>
                <a:r>
                  <a:rPr lang="en-US" sz="2000" dirty="0" smtClean="0"/>
                  <a:t>x</a:t>
                </a:r>
                <a:endParaRPr lang="en-US" sz="2000" dirty="0"/>
              </a:p>
            </p:txBody>
          </p:sp>
        </p:grpSp>
        <p:cxnSp>
          <p:nvCxnSpPr>
            <p:cNvPr id="9" name="Straight Arrow Connector 8"/>
            <p:cNvCxnSpPr>
              <a:stCxn id="3" idx="3"/>
              <a:endCxn id="24"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3" idx="5"/>
              <a:endCxn id="32"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15" name="TextBox 14"/>
            <p:cNvSpPr txBox="1"/>
            <p:nvPr/>
          </p:nvSpPr>
          <p:spPr>
            <a:xfrm>
              <a:off x="3297933" y="1850122"/>
              <a:ext cx="314510" cy="400110"/>
            </a:xfrm>
            <a:prstGeom prst="rect">
              <a:avLst/>
            </a:prstGeom>
            <a:noFill/>
          </p:spPr>
          <p:txBody>
            <a:bodyPr wrap="none" rtlCol="0">
              <a:spAutoFit/>
            </a:bodyPr>
            <a:lstStyle/>
            <a:p>
              <a:r>
                <a:rPr lang="en-US" sz="2000" dirty="0"/>
                <a:t>0</a:t>
              </a:r>
            </a:p>
          </p:txBody>
        </p:sp>
      </p:grpSp>
      <p:grpSp>
        <p:nvGrpSpPr>
          <p:cNvPr id="7" name="Group 17"/>
          <p:cNvGrpSpPr/>
          <p:nvPr/>
        </p:nvGrpSpPr>
        <p:grpSpPr>
          <a:xfrm>
            <a:off x="2601790" y="2438400"/>
            <a:ext cx="1379939" cy="1030499"/>
            <a:chOff x="3254440" y="1447800"/>
            <a:chExt cx="1379939" cy="1030499"/>
          </a:xfrm>
        </p:grpSpPr>
        <p:grpSp>
          <p:nvGrpSpPr>
            <p:cNvPr id="8" name="Group 18"/>
            <p:cNvGrpSpPr/>
            <p:nvPr/>
          </p:nvGrpSpPr>
          <p:grpSpPr>
            <a:xfrm>
              <a:off x="3657600" y="1447800"/>
              <a:ext cx="609600" cy="533400"/>
              <a:chOff x="3657600" y="1447800"/>
              <a:chExt cx="609600" cy="533400"/>
            </a:xfrm>
          </p:grpSpPr>
          <p:sp>
            <p:nvSpPr>
              <p:cNvPr id="24" name="Oval 2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0" name="Straight Arrow Connector 19"/>
            <p:cNvCxnSpPr>
              <a:stCxn id="24" idx="3"/>
              <a:endCxn id="44" idx="0"/>
            </p:cNvCxnSpPr>
            <p:nvPr/>
          </p:nvCxnSpPr>
          <p:spPr>
            <a:xfrm flipH="1">
              <a:off x="3254440" y="1903085"/>
              <a:ext cx="492434" cy="5734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52" idx="0"/>
            </p:cNvCxnSpPr>
            <p:nvPr/>
          </p:nvCxnSpPr>
          <p:spPr>
            <a:xfrm>
              <a:off x="4189861" y="1863022"/>
              <a:ext cx="335553" cy="6152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23" name="TextBox 22"/>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0" name="Group 25"/>
          <p:cNvGrpSpPr/>
          <p:nvPr/>
        </p:nvGrpSpPr>
        <p:grpSpPr>
          <a:xfrm>
            <a:off x="4567892" y="2438400"/>
            <a:ext cx="1573189" cy="990600"/>
            <a:chOff x="3330763" y="1447800"/>
            <a:chExt cx="1573189" cy="990600"/>
          </a:xfrm>
        </p:grpSpPr>
        <p:grpSp>
          <p:nvGrpSpPr>
            <p:cNvPr id="11" name="Group 26"/>
            <p:cNvGrpSpPr/>
            <p:nvPr/>
          </p:nvGrpSpPr>
          <p:grpSpPr>
            <a:xfrm>
              <a:off x="3657600" y="1447800"/>
              <a:ext cx="609600" cy="533400"/>
              <a:chOff x="3657600" y="1447800"/>
              <a:chExt cx="609600" cy="533400"/>
            </a:xfrm>
          </p:grpSpPr>
          <p:sp>
            <p:nvSpPr>
              <p:cNvPr id="32" name="Oval 3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8" name="Straight Arrow Connector 27"/>
            <p:cNvCxnSpPr>
              <a:stCxn id="32" idx="3"/>
            </p:cNvCxnSpPr>
            <p:nvPr/>
          </p:nvCxnSpPr>
          <p:spPr>
            <a:xfrm flipH="1">
              <a:off x="3626037" y="1903085"/>
              <a:ext cx="120837"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endCxn id="69" idx="0"/>
            </p:cNvCxnSpPr>
            <p:nvPr/>
          </p:nvCxnSpPr>
          <p:spPr>
            <a:xfrm>
              <a:off x="4189861" y="1863022"/>
              <a:ext cx="714091" cy="55454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319869" y="1790423"/>
              <a:ext cx="314510" cy="400110"/>
            </a:xfrm>
            <a:prstGeom prst="rect">
              <a:avLst/>
            </a:prstGeom>
            <a:noFill/>
          </p:spPr>
          <p:txBody>
            <a:bodyPr wrap="none" rtlCol="0">
              <a:spAutoFit/>
            </a:bodyPr>
            <a:lstStyle/>
            <a:p>
              <a:r>
                <a:rPr lang="en-US" sz="2000" dirty="0"/>
                <a:t>1</a:t>
              </a:r>
            </a:p>
          </p:txBody>
        </p:sp>
        <p:sp>
          <p:nvSpPr>
            <p:cNvPr id="31" name="TextBox 30"/>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3" name="Group 36"/>
          <p:cNvGrpSpPr/>
          <p:nvPr/>
        </p:nvGrpSpPr>
        <p:grpSpPr>
          <a:xfrm>
            <a:off x="2296990" y="3467100"/>
            <a:ext cx="2339469" cy="1320026"/>
            <a:chOff x="3657600" y="1447800"/>
            <a:chExt cx="2339469" cy="1320026"/>
          </a:xfrm>
        </p:grpSpPr>
        <p:grpSp>
          <p:nvGrpSpPr>
            <p:cNvPr id="16" name="Group 37"/>
            <p:cNvGrpSpPr/>
            <p:nvPr/>
          </p:nvGrpSpPr>
          <p:grpSpPr>
            <a:xfrm>
              <a:off x="3657600" y="1447800"/>
              <a:ext cx="609600" cy="533400"/>
              <a:chOff x="3657600" y="1447800"/>
              <a:chExt cx="609600" cy="533400"/>
            </a:xfrm>
          </p:grpSpPr>
          <p:sp>
            <p:nvSpPr>
              <p:cNvPr id="44" name="Oval 4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39" name="Straight Arrow Connector 38"/>
            <p:cNvCxnSpPr>
              <a:stCxn id="44" idx="3"/>
              <a:endCxn id="77" idx="0"/>
            </p:cNvCxnSpPr>
            <p:nvPr/>
          </p:nvCxnSpPr>
          <p:spPr>
            <a:xfrm>
              <a:off x="3746874" y="1903085"/>
              <a:ext cx="1092331" cy="7978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endCxn id="82" idx="0"/>
            </p:cNvCxnSpPr>
            <p:nvPr/>
          </p:nvCxnSpPr>
          <p:spPr>
            <a:xfrm>
              <a:off x="4189861" y="1863022"/>
              <a:ext cx="1807208" cy="90480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344033" y="1708658"/>
              <a:ext cx="314510" cy="400110"/>
            </a:xfrm>
            <a:prstGeom prst="rect">
              <a:avLst/>
            </a:prstGeom>
            <a:noFill/>
          </p:spPr>
          <p:txBody>
            <a:bodyPr wrap="none" rtlCol="0">
              <a:spAutoFit/>
            </a:bodyPr>
            <a:lstStyle/>
            <a:p>
              <a:r>
                <a:rPr lang="en-US" sz="2000" dirty="0"/>
                <a:t>1</a:t>
              </a:r>
            </a:p>
          </p:txBody>
        </p:sp>
        <p:sp>
          <p:nvSpPr>
            <p:cNvPr id="43" name="TextBox 42"/>
            <p:cNvSpPr txBox="1"/>
            <p:nvPr/>
          </p:nvSpPr>
          <p:spPr>
            <a:xfrm>
              <a:off x="3873708" y="2071341"/>
              <a:ext cx="314510" cy="400110"/>
            </a:xfrm>
            <a:prstGeom prst="rect">
              <a:avLst/>
            </a:prstGeom>
            <a:noFill/>
          </p:spPr>
          <p:txBody>
            <a:bodyPr wrap="none" rtlCol="0">
              <a:spAutoFit/>
            </a:bodyPr>
            <a:lstStyle/>
            <a:p>
              <a:r>
                <a:rPr lang="en-US" sz="2000" dirty="0"/>
                <a:t>0</a:t>
              </a:r>
            </a:p>
          </p:txBody>
        </p:sp>
      </p:grpSp>
      <p:grpSp>
        <p:nvGrpSpPr>
          <p:cNvPr id="17" name="Group 45"/>
          <p:cNvGrpSpPr/>
          <p:nvPr/>
        </p:nvGrpSpPr>
        <p:grpSpPr>
          <a:xfrm>
            <a:off x="3366645" y="3468899"/>
            <a:ext cx="810919" cy="1287902"/>
            <a:chOff x="3456281" y="1447800"/>
            <a:chExt cx="810919" cy="1287902"/>
          </a:xfrm>
        </p:grpSpPr>
        <p:grpSp>
          <p:nvGrpSpPr>
            <p:cNvPr id="18" name="Group 46"/>
            <p:cNvGrpSpPr/>
            <p:nvPr/>
          </p:nvGrpSpPr>
          <p:grpSpPr>
            <a:xfrm>
              <a:off x="3657600" y="1447800"/>
              <a:ext cx="609600" cy="533400"/>
              <a:chOff x="3657600" y="1447800"/>
              <a:chExt cx="609600" cy="533400"/>
            </a:xfrm>
          </p:grpSpPr>
          <p:sp>
            <p:nvSpPr>
              <p:cNvPr id="52" name="Oval 5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48" name="Straight Arrow Connector 47"/>
            <p:cNvCxnSpPr>
              <a:stCxn id="52" idx="3"/>
              <a:endCxn id="76" idx="0"/>
            </p:cNvCxnSpPr>
            <p:nvPr/>
          </p:nvCxnSpPr>
          <p:spPr>
            <a:xfrm flipH="1">
              <a:off x="3551831" y="1903085"/>
              <a:ext cx="195043" cy="83261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52" idx="4"/>
              <a:endCxn id="77" idx="0"/>
            </p:cNvCxnSpPr>
            <p:nvPr/>
          </p:nvCxnSpPr>
          <p:spPr>
            <a:xfrm flipH="1">
              <a:off x="3568231" y="1981200"/>
              <a:ext cx="394169" cy="71790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3823436" y="1941301"/>
              <a:ext cx="314510" cy="400110"/>
            </a:xfrm>
            <a:prstGeom prst="rect">
              <a:avLst/>
            </a:prstGeom>
            <a:noFill/>
          </p:spPr>
          <p:txBody>
            <a:bodyPr wrap="none" rtlCol="0">
              <a:spAutoFit/>
            </a:bodyPr>
            <a:lstStyle/>
            <a:p>
              <a:r>
                <a:rPr lang="en-US" sz="2000" dirty="0"/>
                <a:t>1</a:t>
              </a:r>
            </a:p>
          </p:txBody>
        </p:sp>
        <p:sp>
          <p:nvSpPr>
            <p:cNvPr id="51" name="TextBox 50"/>
            <p:cNvSpPr txBox="1"/>
            <p:nvPr/>
          </p:nvSpPr>
          <p:spPr>
            <a:xfrm>
              <a:off x="3456281" y="1860379"/>
              <a:ext cx="314510" cy="400110"/>
            </a:xfrm>
            <a:prstGeom prst="rect">
              <a:avLst/>
            </a:prstGeom>
            <a:noFill/>
          </p:spPr>
          <p:txBody>
            <a:bodyPr wrap="none" rtlCol="0">
              <a:spAutoFit/>
            </a:bodyPr>
            <a:lstStyle/>
            <a:p>
              <a:r>
                <a:rPr lang="en-US" sz="2000" dirty="0"/>
                <a:t>0</a:t>
              </a:r>
            </a:p>
          </p:txBody>
        </p:sp>
      </p:grpSp>
      <p:grpSp>
        <p:nvGrpSpPr>
          <p:cNvPr id="19" name="Group 54"/>
          <p:cNvGrpSpPr/>
          <p:nvPr/>
        </p:nvGrpSpPr>
        <p:grpSpPr>
          <a:xfrm>
            <a:off x="3478595" y="3420894"/>
            <a:ext cx="1809815" cy="1329639"/>
            <a:chOff x="2457385" y="1447800"/>
            <a:chExt cx="1809815" cy="1329639"/>
          </a:xfrm>
        </p:grpSpPr>
        <p:grpSp>
          <p:nvGrpSpPr>
            <p:cNvPr id="26" name="Group 55"/>
            <p:cNvGrpSpPr/>
            <p:nvPr/>
          </p:nvGrpSpPr>
          <p:grpSpPr>
            <a:xfrm>
              <a:off x="3657600" y="1447800"/>
              <a:ext cx="609600" cy="533400"/>
              <a:chOff x="3657600" y="1447800"/>
              <a:chExt cx="609600" cy="533400"/>
            </a:xfrm>
          </p:grpSpPr>
          <p:sp>
            <p:nvSpPr>
              <p:cNvPr id="61" name="Oval 60"/>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57" name="Straight Arrow Connector 56"/>
            <p:cNvCxnSpPr>
              <a:stCxn id="61" idx="3"/>
              <a:endCxn id="77" idx="0"/>
            </p:cNvCxnSpPr>
            <p:nvPr/>
          </p:nvCxnSpPr>
          <p:spPr>
            <a:xfrm flipH="1">
              <a:off x="2457385" y="1903085"/>
              <a:ext cx="1289489" cy="8440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61" idx="4"/>
              <a:endCxn id="83" idx="0"/>
            </p:cNvCxnSpPr>
            <p:nvPr/>
          </p:nvCxnSpPr>
          <p:spPr>
            <a:xfrm flipH="1">
              <a:off x="3631649" y="1981200"/>
              <a:ext cx="330751" cy="79623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3855590" y="1989306"/>
              <a:ext cx="314510" cy="400110"/>
            </a:xfrm>
            <a:prstGeom prst="rect">
              <a:avLst/>
            </a:prstGeom>
            <a:noFill/>
          </p:spPr>
          <p:txBody>
            <a:bodyPr wrap="none" rtlCol="0">
              <a:spAutoFit/>
            </a:bodyPr>
            <a:lstStyle/>
            <a:p>
              <a:r>
                <a:rPr lang="en-US" sz="2000" dirty="0"/>
                <a:t>1</a:t>
              </a:r>
            </a:p>
          </p:txBody>
        </p:sp>
        <p:sp>
          <p:nvSpPr>
            <p:cNvPr id="60" name="TextBox 59"/>
            <p:cNvSpPr txBox="1"/>
            <p:nvPr/>
          </p:nvSpPr>
          <p:spPr>
            <a:xfrm>
              <a:off x="3360971" y="1650238"/>
              <a:ext cx="314510" cy="400110"/>
            </a:xfrm>
            <a:prstGeom prst="rect">
              <a:avLst/>
            </a:prstGeom>
            <a:noFill/>
          </p:spPr>
          <p:txBody>
            <a:bodyPr wrap="none" rtlCol="0">
              <a:spAutoFit/>
            </a:bodyPr>
            <a:lstStyle/>
            <a:p>
              <a:r>
                <a:rPr lang="en-US" sz="2000" dirty="0"/>
                <a:t>0</a:t>
              </a:r>
            </a:p>
          </p:txBody>
        </p:sp>
      </p:grpSp>
      <p:grpSp>
        <p:nvGrpSpPr>
          <p:cNvPr id="27" name="Group 62"/>
          <p:cNvGrpSpPr/>
          <p:nvPr/>
        </p:nvGrpSpPr>
        <p:grpSpPr>
          <a:xfrm>
            <a:off x="4652859" y="3408165"/>
            <a:ext cx="1793022" cy="1342368"/>
            <a:chOff x="2474178" y="1447800"/>
            <a:chExt cx="1793022" cy="1342368"/>
          </a:xfrm>
        </p:grpSpPr>
        <p:grpSp>
          <p:nvGrpSpPr>
            <p:cNvPr id="34" name="Group 63"/>
            <p:cNvGrpSpPr/>
            <p:nvPr/>
          </p:nvGrpSpPr>
          <p:grpSpPr>
            <a:xfrm>
              <a:off x="3657600" y="1447800"/>
              <a:ext cx="609600" cy="533400"/>
              <a:chOff x="3657600" y="1447800"/>
              <a:chExt cx="609600" cy="533400"/>
            </a:xfrm>
          </p:grpSpPr>
          <p:sp>
            <p:nvSpPr>
              <p:cNvPr id="69" name="Oval 68"/>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65" name="Straight Arrow Connector 64"/>
            <p:cNvCxnSpPr>
              <a:stCxn id="69" idx="3"/>
              <a:endCxn id="83" idx="0"/>
            </p:cNvCxnSpPr>
            <p:nvPr/>
          </p:nvCxnSpPr>
          <p:spPr>
            <a:xfrm flipH="1">
              <a:off x="2474178" y="1903085"/>
              <a:ext cx="1272696" cy="88708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69" idx="4"/>
              <a:endCxn id="83" idx="0"/>
            </p:cNvCxnSpPr>
            <p:nvPr/>
          </p:nvCxnSpPr>
          <p:spPr>
            <a:xfrm flipH="1">
              <a:off x="2474178" y="1981200"/>
              <a:ext cx="1488222" cy="80896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3500345" y="2132255"/>
              <a:ext cx="314510" cy="400110"/>
            </a:xfrm>
            <a:prstGeom prst="rect">
              <a:avLst/>
            </a:prstGeom>
            <a:noFill/>
          </p:spPr>
          <p:txBody>
            <a:bodyPr wrap="none" rtlCol="0">
              <a:spAutoFit/>
            </a:bodyPr>
            <a:lstStyle/>
            <a:p>
              <a:r>
                <a:rPr lang="en-US" sz="2000" dirty="0"/>
                <a:t>1</a:t>
              </a:r>
            </a:p>
          </p:txBody>
        </p:sp>
        <p:sp>
          <p:nvSpPr>
            <p:cNvPr id="68" name="TextBox 67"/>
            <p:cNvSpPr txBox="1"/>
            <p:nvPr/>
          </p:nvSpPr>
          <p:spPr>
            <a:xfrm>
              <a:off x="3332019" y="1793874"/>
              <a:ext cx="314510" cy="400110"/>
            </a:xfrm>
            <a:prstGeom prst="rect">
              <a:avLst/>
            </a:prstGeom>
            <a:noFill/>
          </p:spPr>
          <p:txBody>
            <a:bodyPr wrap="none" rtlCol="0">
              <a:spAutoFit/>
            </a:bodyPr>
            <a:lstStyle/>
            <a:p>
              <a:r>
                <a:rPr lang="en-US" sz="2000" dirty="0"/>
                <a:t>0</a:t>
              </a:r>
            </a:p>
          </p:txBody>
        </p:sp>
      </p:grpSp>
      <p:grpSp>
        <p:nvGrpSpPr>
          <p:cNvPr id="35" name="Group 7"/>
          <p:cNvGrpSpPr/>
          <p:nvPr/>
        </p:nvGrpSpPr>
        <p:grpSpPr>
          <a:xfrm>
            <a:off x="3274791" y="4720208"/>
            <a:ext cx="374808" cy="400110"/>
            <a:chOff x="3385815" y="4387703"/>
            <a:chExt cx="374808" cy="400110"/>
          </a:xfrm>
        </p:grpSpPr>
        <p:sp>
          <p:nvSpPr>
            <p:cNvPr id="76" name="Rectangle 75"/>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432364" y="4387703"/>
              <a:ext cx="314510" cy="400110"/>
            </a:xfrm>
            <a:prstGeom prst="rect">
              <a:avLst/>
            </a:prstGeom>
            <a:noFill/>
          </p:spPr>
          <p:txBody>
            <a:bodyPr wrap="none" rtlCol="0">
              <a:spAutoFit/>
            </a:bodyPr>
            <a:lstStyle/>
            <a:p>
              <a:r>
                <a:rPr lang="en-US" sz="2000" dirty="0" smtClean="0"/>
                <a:t>0</a:t>
              </a:r>
              <a:endParaRPr lang="en-US" sz="2000" dirty="0"/>
            </a:p>
          </p:txBody>
        </p:sp>
      </p:grpSp>
      <p:grpSp>
        <p:nvGrpSpPr>
          <p:cNvPr id="36" name="Group 9"/>
          <p:cNvGrpSpPr/>
          <p:nvPr/>
        </p:nvGrpSpPr>
        <p:grpSpPr>
          <a:xfrm>
            <a:off x="4449055" y="4750533"/>
            <a:ext cx="374808" cy="400110"/>
            <a:chOff x="6429789" y="4289087"/>
            <a:chExt cx="374808" cy="400110"/>
          </a:xfrm>
        </p:grpSpPr>
        <p:sp>
          <p:nvSpPr>
            <p:cNvPr id="82" name="Rectangle 81"/>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6476338" y="4289087"/>
              <a:ext cx="314510" cy="400110"/>
            </a:xfrm>
            <a:prstGeom prst="rect">
              <a:avLst/>
            </a:prstGeom>
            <a:noFill/>
          </p:spPr>
          <p:txBody>
            <a:bodyPr wrap="none" rtlCol="0">
              <a:spAutoFit/>
            </a:bodyPr>
            <a:lstStyle/>
            <a:p>
              <a:r>
                <a:rPr lang="en-US" sz="2000" dirty="0" smtClean="0"/>
                <a:t>1</a:t>
              </a:r>
              <a:endParaRPr lang="en-US" sz="2000" dirty="0"/>
            </a:p>
          </p:txBody>
        </p:sp>
      </p:grpSp>
      <p:sp>
        <p:nvSpPr>
          <p:cNvPr id="88" name="Content Placeholder 3"/>
          <p:cNvSpPr txBox="1">
            <a:spLocks/>
          </p:cNvSpPr>
          <p:nvPr/>
        </p:nvSpPr>
        <p:spPr>
          <a:xfrm>
            <a:off x="5051892" y="923954"/>
            <a:ext cx="4220416" cy="1326277"/>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Rule 1: Merge isomorphic vertices</a:t>
            </a:r>
          </a:p>
          <a:p>
            <a:pPr>
              <a:spcBef>
                <a:spcPct val="20000"/>
              </a:spcBef>
              <a:defRPr/>
            </a:pPr>
            <a:r>
              <a:rPr lang="en-US" sz="2000" dirty="0" smtClean="0">
                <a:latin typeface="Comic Sans MS" pitchFamily="66" charset="0"/>
              </a:rPr>
              <a:t>Rule 2: Eliminate a node if </a:t>
            </a:r>
          </a:p>
          <a:p>
            <a:pPr>
              <a:spcBef>
                <a:spcPct val="20000"/>
              </a:spcBef>
              <a:defRPr/>
            </a:pPr>
            <a:r>
              <a:rPr lang="en-US" sz="2000" dirty="0" smtClean="0">
                <a:latin typeface="Comic Sans MS" pitchFamily="66" charset="0"/>
              </a:rPr>
              <a:t>left child = Right child</a:t>
            </a:r>
          </a:p>
        </p:txBody>
      </p:sp>
      <p:sp>
        <p:nvSpPr>
          <p:cNvPr id="74" name="TextBox 73"/>
          <p:cNvSpPr txBox="1"/>
          <p:nvPr/>
        </p:nvSpPr>
        <p:spPr>
          <a:xfrm>
            <a:off x="5791200" y="4876800"/>
            <a:ext cx="3084499" cy="400110"/>
          </a:xfrm>
          <a:prstGeom prst="rect">
            <a:avLst/>
          </a:prstGeom>
          <a:noFill/>
        </p:spPr>
        <p:txBody>
          <a:bodyPr wrap="none" rtlCol="0">
            <a:spAutoFit/>
          </a:bodyPr>
          <a:lstStyle/>
          <a:p>
            <a:r>
              <a:rPr lang="en-US" sz="2000" dirty="0" smtClean="0"/>
              <a:t>Can be eliminated by Rule 2</a:t>
            </a:r>
            <a:endParaRPr lang="en-US" sz="2000" dirty="0"/>
          </a:p>
        </p:txBody>
      </p:sp>
      <p:cxnSp>
        <p:nvCxnSpPr>
          <p:cNvPr id="79" name="Straight Arrow Connector 78"/>
          <p:cNvCxnSpPr>
            <a:endCxn id="69" idx="5"/>
          </p:cNvCxnSpPr>
          <p:nvPr/>
        </p:nvCxnSpPr>
        <p:spPr>
          <a:xfrm flipH="1" flipV="1">
            <a:off x="6356607" y="3863450"/>
            <a:ext cx="729993" cy="937150"/>
          </a:xfrm>
          <a:prstGeom prst="straightConnector1">
            <a:avLst/>
          </a:prstGeom>
          <a:ln w="508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endCxn id="52" idx="5"/>
          </p:cNvCxnSpPr>
          <p:nvPr/>
        </p:nvCxnSpPr>
        <p:spPr>
          <a:xfrm flipH="1" flipV="1">
            <a:off x="4088290" y="3924184"/>
            <a:ext cx="2737704" cy="975366"/>
          </a:xfrm>
          <a:prstGeom prst="straightConnector1">
            <a:avLst/>
          </a:prstGeom>
          <a:ln w="508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84" name="TextBox 83"/>
          <p:cNvSpPr txBox="1"/>
          <p:nvPr/>
        </p:nvSpPr>
        <p:spPr>
          <a:xfrm>
            <a:off x="381000" y="5257800"/>
            <a:ext cx="2771400" cy="400110"/>
          </a:xfrm>
          <a:prstGeom prst="rect">
            <a:avLst/>
          </a:prstGeom>
          <a:noFill/>
        </p:spPr>
        <p:txBody>
          <a:bodyPr wrap="none" rtlCol="0">
            <a:spAutoFit/>
          </a:bodyPr>
          <a:lstStyle/>
          <a:p>
            <a:r>
              <a:rPr lang="en-US" sz="2000" dirty="0" smtClean="0"/>
              <a:t>Can be merged by Rule 1</a:t>
            </a:r>
            <a:endParaRPr lang="en-US" sz="2000" dirty="0"/>
          </a:p>
        </p:txBody>
      </p:sp>
      <p:cxnSp>
        <p:nvCxnSpPr>
          <p:cNvPr id="85" name="Straight Arrow Connector 84"/>
          <p:cNvCxnSpPr>
            <a:endCxn id="44" idx="3"/>
          </p:cNvCxnSpPr>
          <p:nvPr/>
        </p:nvCxnSpPr>
        <p:spPr>
          <a:xfrm flipV="1">
            <a:off x="1568194" y="3922385"/>
            <a:ext cx="818070" cy="1281965"/>
          </a:xfrm>
          <a:prstGeom prst="straightConnector1">
            <a:avLst/>
          </a:prstGeom>
          <a:ln w="5080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flipV="1">
            <a:off x="1600200" y="3962400"/>
            <a:ext cx="3276600" cy="1219200"/>
          </a:xfrm>
          <a:prstGeom prst="straightConnector1">
            <a:avLst/>
          </a:prstGeom>
          <a:ln w="5080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nvGrpSpPr>
          <p:cNvPr id="89" name="Group 88"/>
          <p:cNvGrpSpPr/>
          <p:nvPr/>
        </p:nvGrpSpPr>
        <p:grpSpPr>
          <a:xfrm>
            <a:off x="0" y="6142038"/>
            <a:ext cx="9144000" cy="715962"/>
            <a:chOff x="0" y="6142038"/>
            <a:chExt cx="9144000" cy="715962"/>
          </a:xfrm>
        </p:grpSpPr>
        <p:pic>
          <p:nvPicPr>
            <p:cNvPr id="9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92" name="Object 2"/>
            <p:cNvGraphicFramePr>
              <a:graphicFrameLocks noChangeAspect="1"/>
            </p:cNvGraphicFramePr>
            <p:nvPr/>
          </p:nvGraphicFramePr>
          <p:xfrm>
            <a:off x="8653463" y="6163469"/>
            <a:ext cx="490537" cy="673100"/>
          </p:xfrm>
          <a:graphic>
            <a:graphicData uri="http://schemas.openxmlformats.org/presentationml/2006/ole">
              <p:oleObj spid="_x0000_s97283" name="Acrobat Document" r:id="rId4" imgW="4790808" imgH="6162472" progId="AcroExch.Document.7">
                <p:embed/>
              </p:oleObj>
            </a:graphicData>
          </a:graphic>
        </p:graphicFrame>
      </p:grpSp>
    </p:spTree>
    <p:extLst>
      <p:ext uri="{BB962C8B-B14F-4D97-AF65-F5344CB8AC3E}">
        <p14:creationId xmlns:p14="http://schemas.microsoft.com/office/powerpoint/2010/main" xmlns="" val="4076281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84"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Reduced Ordered Binary Decision Diagram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Formula: ( x | ~ y) &amp; (y | z)</a:t>
            </a:r>
          </a:p>
        </p:txBody>
      </p:sp>
      <p:grpSp>
        <p:nvGrpSpPr>
          <p:cNvPr id="5" name="Group 33"/>
          <p:cNvGrpSpPr/>
          <p:nvPr/>
        </p:nvGrpSpPr>
        <p:grpSpPr>
          <a:xfrm>
            <a:off x="2296990" y="1447800"/>
            <a:ext cx="3287652" cy="3702843"/>
            <a:chOff x="2296990" y="1447800"/>
            <a:chExt cx="3287652" cy="3702843"/>
          </a:xfrm>
        </p:grpSpPr>
        <p:grpSp>
          <p:nvGrpSpPr>
            <p:cNvPr id="6" name="Group 12"/>
            <p:cNvGrpSpPr/>
            <p:nvPr/>
          </p:nvGrpSpPr>
          <p:grpSpPr>
            <a:xfrm>
              <a:off x="3297933" y="1447800"/>
              <a:ext cx="1901596" cy="990600"/>
              <a:chOff x="3297933" y="1447800"/>
              <a:chExt cx="1901596" cy="990600"/>
            </a:xfrm>
          </p:grpSpPr>
          <p:grpSp>
            <p:nvGrpSpPr>
              <p:cNvPr id="7" name="Group 4"/>
              <p:cNvGrpSpPr/>
              <p:nvPr/>
            </p:nvGrpSpPr>
            <p:grpSpPr>
              <a:xfrm>
                <a:off x="3657600" y="1447800"/>
                <a:ext cx="609600" cy="533400"/>
                <a:chOff x="3657600" y="1447800"/>
                <a:chExt cx="609600" cy="533400"/>
              </a:xfrm>
            </p:grpSpPr>
            <p:sp>
              <p:nvSpPr>
                <p:cNvPr id="3"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14763" y="1514445"/>
                  <a:ext cx="295274" cy="400110"/>
                </a:xfrm>
                <a:prstGeom prst="rect">
                  <a:avLst/>
                </a:prstGeom>
                <a:noFill/>
              </p:spPr>
              <p:txBody>
                <a:bodyPr wrap="none" rtlCol="0">
                  <a:spAutoFit/>
                </a:bodyPr>
                <a:lstStyle/>
                <a:p>
                  <a:r>
                    <a:rPr lang="en-US" sz="2000" dirty="0" smtClean="0"/>
                    <a:t>x</a:t>
                  </a:r>
                  <a:endParaRPr lang="en-US" sz="2000" dirty="0"/>
                </a:p>
              </p:txBody>
            </p:sp>
          </p:grpSp>
          <p:cxnSp>
            <p:nvCxnSpPr>
              <p:cNvPr id="9" name="Straight Arrow Connector 8"/>
              <p:cNvCxnSpPr>
                <a:stCxn id="3" idx="3"/>
                <a:endCxn id="24"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3" idx="5"/>
                <a:endCxn id="32"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15" name="TextBox 14"/>
              <p:cNvSpPr txBox="1"/>
              <p:nvPr/>
            </p:nvSpPr>
            <p:spPr>
              <a:xfrm>
                <a:off x="3297933" y="1850122"/>
                <a:ext cx="314510" cy="400110"/>
              </a:xfrm>
              <a:prstGeom prst="rect">
                <a:avLst/>
              </a:prstGeom>
              <a:noFill/>
            </p:spPr>
            <p:txBody>
              <a:bodyPr wrap="none" rtlCol="0">
                <a:spAutoFit/>
              </a:bodyPr>
              <a:lstStyle/>
              <a:p>
                <a:r>
                  <a:rPr lang="en-US" sz="2000" dirty="0"/>
                  <a:t>0</a:t>
                </a:r>
              </a:p>
            </p:txBody>
          </p:sp>
        </p:grpSp>
        <p:grpSp>
          <p:nvGrpSpPr>
            <p:cNvPr id="8" name="Group 17"/>
            <p:cNvGrpSpPr/>
            <p:nvPr/>
          </p:nvGrpSpPr>
          <p:grpSpPr>
            <a:xfrm>
              <a:off x="2601790" y="2438400"/>
              <a:ext cx="1205064" cy="2281808"/>
              <a:chOff x="3254440" y="1447800"/>
              <a:chExt cx="1205064" cy="2281808"/>
            </a:xfrm>
          </p:grpSpPr>
          <p:grpSp>
            <p:nvGrpSpPr>
              <p:cNvPr id="10" name="Group 18"/>
              <p:cNvGrpSpPr/>
              <p:nvPr/>
            </p:nvGrpSpPr>
            <p:grpSpPr>
              <a:xfrm>
                <a:off x="3657600" y="1447800"/>
                <a:ext cx="609600" cy="533400"/>
                <a:chOff x="3657600" y="1447800"/>
                <a:chExt cx="609600" cy="533400"/>
              </a:xfrm>
            </p:grpSpPr>
            <p:sp>
              <p:nvSpPr>
                <p:cNvPr id="24" name="Oval 2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0" name="Straight Arrow Connector 19"/>
              <p:cNvCxnSpPr>
                <a:stCxn id="24" idx="3"/>
                <a:endCxn id="44" idx="0"/>
              </p:cNvCxnSpPr>
              <p:nvPr/>
            </p:nvCxnSpPr>
            <p:spPr>
              <a:xfrm flipH="1">
                <a:off x="3254440" y="1903085"/>
                <a:ext cx="492434" cy="5734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77" idx="0"/>
              </p:cNvCxnSpPr>
              <p:nvPr/>
            </p:nvCxnSpPr>
            <p:spPr>
              <a:xfrm flipH="1">
                <a:off x="4131245" y="1863022"/>
                <a:ext cx="58616" cy="186658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144994" y="2453339"/>
                <a:ext cx="314510" cy="400110"/>
              </a:xfrm>
              <a:prstGeom prst="rect">
                <a:avLst/>
              </a:prstGeom>
              <a:noFill/>
            </p:spPr>
            <p:txBody>
              <a:bodyPr wrap="none" rtlCol="0">
                <a:spAutoFit/>
              </a:bodyPr>
              <a:lstStyle/>
              <a:p>
                <a:r>
                  <a:rPr lang="en-US" sz="2000" dirty="0"/>
                  <a:t>1</a:t>
                </a:r>
              </a:p>
            </p:txBody>
          </p:sp>
          <p:sp>
            <p:nvSpPr>
              <p:cNvPr id="23" name="TextBox 22"/>
              <p:cNvSpPr txBox="1"/>
              <p:nvPr/>
            </p:nvSpPr>
            <p:spPr>
              <a:xfrm>
                <a:off x="3330763" y="1863022"/>
                <a:ext cx="314510" cy="400110"/>
              </a:xfrm>
              <a:prstGeom prst="rect">
                <a:avLst/>
              </a:prstGeom>
              <a:noFill/>
            </p:spPr>
            <p:txBody>
              <a:bodyPr wrap="none" rtlCol="0">
                <a:spAutoFit/>
              </a:bodyPr>
              <a:lstStyle/>
              <a:p>
                <a:r>
                  <a:rPr lang="en-US" sz="2000" dirty="0"/>
                  <a:t>0</a:t>
                </a:r>
              </a:p>
            </p:txBody>
          </p:sp>
        </p:grpSp>
        <p:grpSp>
          <p:nvGrpSpPr>
            <p:cNvPr id="11" name="Group 25"/>
            <p:cNvGrpSpPr/>
            <p:nvPr/>
          </p:nvGrpSpPr>
          <p:grpSpPr>
            <a:xfrm>
              <a:off x="2817316" y="2438400"/>
              <a:ext cx="2767326" cy="2281808"/>
              <a:chOff x="1580187" y="1447800"/>
              <a:chExt cx="2767326" cy="2281808"/>
            </a:xfrm>
          </p:grpSpPr>
          <p:grpSp>
            <p:nvGrpSpPr>
              <p:cNvPr id="13" name="Group 26"/>
              <p:cNvGrpSpPr/>
              <p:nvPr/>
            </p:nvGrpSpPr>
            <p:grpSpPr>
              <a:xfrm>
                <a:off x="3657600" y="1447800"/>
                <a:ext cx="609600" cy="533400"/>
                <a:chOff x="3657600" y="1447800"/>
                <a:chExt cx="609600" cy="533400"/>
              </a:xfrm>
            </p:grpSpPr>
            <p:sp>
              <p:nvSpPr>
                <p:cNvPr id="32" name="Oval 31"/>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3814763" y="1514445"/>
                  <a:ext cx="300082" cy="400110"/>
                </a:xfrm>
                <a:prstGeom prst="rect">
                  <a:avLst/>
                </a:prstGeom>
                <a:noFill/>
              </p:spPr>
              <p:txBody>
                <a:bodyPr wrap="none" rtlCol="0">
                  <a:spAutoFit/>
                </a:bodyPr>
                <a:lstStyle/>
                <a:p>
                  <a:r>
                    <a:rPr lang="en-US" sz="2000" dirty="0"/>
                    <a:t>y</a:t>
                  </a:r>
                </a:p>
              </p:txBody>
            </p:sp>
          </p:grpSp>
          <p:cxnSp>
            <p:nvCxnSpPr>
              <p:cNvPr id="28" name="Straight Arrow Connector 27"/>
              <p:cNvCxnSpPr>
                <a:stCxn id="32" idx="3"/>
                <a:endCxn id="44" idx="7"/>
              </p:cNvCxnSpPr>
              <p:nvPr/>
            </p:nvCxnSpPr>
            <p:spPr>
              <a:xfrm flipH="1">
                <a:off x="1580187" y="1903085"/>
                <a:ext cx="2166687" cy="65153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a:off x="3363078" y="1863022"/>
                <a:ext cx="826783" cy="186658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033003" y="2228850"/>
                <a:ext cx="314510" cy="400110"/>
              </a:xfrm>
              <a:prstGeom prst="rect">
                <a:avLst/>
              </a:prstGeom>
              <a:noFill/>
            </p:spPr>
            <p:txBody>
              <a:bodyPr wrap="none" rtlCol="0">
                <a:spAutoFit/>
              </a:bodyPr>
              <a:lstStyle/>
              <a:p>
                <a:r>
                  <a:rPr lang="en-US" sz="2000" dirty="0"/>
                  <a:t>1</a:t>
                </a:r>
              </a:p>
            </p:txBody>
          </p:sp>
          <p:sp>
            <p:nvSpPr>
              <p:cNvPr id="31" name="TextBox 30"/>
              <p:cNvSpPr txBox="1"/>
              <p:nvPr/>
            </p:nvSpPr>
            <p:spPr>
              <a:xfrm>
                <a:off x="3205823" y="1725114"/>
                <a:ext cx="314510" cy="400110"/>
              </a:xfrm>
              <a:prstGeom prst="rect">
                <a:avLst/>
              </a:prstGeom>
              <a:noFill/>
            </p:spPr>
            <p:txBody>
              <a:bodyPr wrap="none" rtlCol="0">
                <a:spAutoFit/>
              </a:bodyPr>
              <a:lstStyle/>
              <a:p>
                <a:r>
                  <a:rPr lang="en-US" sz="2000" dirty="0"/>
                  <a:t>0</a:t>
                </a:r>
              </a:p>
            </p:txBody>
          </p:sp>
        </p:grpSp>
        <p:grpSp>
          <p:nvGrpSpPr>
            <p:cNvPr id="16" name="Group 36"/>
            <p:cNvGrpSpPr/>
            <p:nvPr/>
          </p:nvGrpSpPr>
          <p:grpSpPr>
            <a:xfrm>
              <a:off x="2296990" y="3467100"/>
              <a:ext cx="2339469" cy="1320026"/>
              <a:chOff x="3657600" y="1447800"/>
              <a:chExt cx="2339469" cy="1320026"/>
            </a:xfrm>
          </p:grpSpPr>
          <p:grpSp>
            <p:nvGrpSpPr>
              <p:cNvPr id="17" name="Group 37"/>
              <p:cNvGrpSpPr/>
              <p:nvPr/>
            </p:nvGrpSpPr>
            <p:grpSpPr>
              <a:xfrm>
                <a:off x="3657600" y="1447800"/>
                <a:ext cx="609600" cy="533400"/>
                <a:chOff x="3657600" y="1447800"/>
                <a:chExt cx="609600" cy="533400"/>
              </a:xfrm>
            </p:grpSpPr>
            <p:sp>
              <p:nvSpPr>
                <p:cNvPr id="44" name="Oval 43"/>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3814763" y="1514445"/>
                  <a:ext cx="285656" cy="400110"/>
                </a:xfrm>
                <a:prstGeom prst="rect">
                  <a:avLst/>
                </a:prstGeom>
                <a:noFill/>
              </p:spPr>
              <p:txBody>
                <a:bodyPr wrap="none" rtlCol="0">
                  <a:spAutoFit/>
                </a:bodyPr>
                <a:lstStyle/>
                <a:p>
                  <a:r>
                    <a:rPr lang="en-US" sz="2000" dirty="0"/>
                    <a:t>z</a:t>
                  </a:r>
                </a:p>
              </p:txBody>
            </p:sp>
          </p:grpSp>
          <p:cxnSp>
            <p:nvCxnSpPr>
              <p:cNvPr id="39" name="Straight Arrow Connector 38"/>
              <p:cNvCxnSpPr>
                <a:stCxn id="44" idx="3"/>
                <a:endCxn id="77" idx="0"/>
              </p:cNvCxnSpPr>
              <p:nvPr/>
            </p:nvCxnSpPr>
            <p:spPr>
              <a:xfrm>
                <a:off x="3746874" y="1903085"/>
                <a:ext cx="1092331" cy="7978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endCxn id="82" idx="0"/>
              </p:cNvCxnSpPr>
              <p:nvPr/>
            </p:nvCxnSpPr>
            <p:spPr>
              <a:xfrm>
                <a:off x="4189861" y="1863022"/>
                <a:ext cx="1807208" cy="90480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344033" y="1708658"/>
                <a:ext cx="314510" cy="400110"/>
              </a:xfrm>
              <a:prstGeom prst="rect">
                <a:avLst/>
              </a:prstGeom>
              <a:noFill/>
            </p:spPr>
            <p:txBody>
              <a:bodyPr wrap="none" rtlCol="0">
                <a:spAutoFit/>
              </a:bodyPr>
              <a:lstStyle/>
              <a:p>
                <a:r>
                  <a:rPr lang="en-US" sz="2000" dirty="0"/>
                  <a:t>1</a:t>
                </a:r>
              </a:p>
            </p:txBody>
          </p:sp>
          <p:sp>
            <p:nvSpPr>
              <p:cNvPr id="43" name="TextBox 42"/>
              <p:cNvSpPr txBox="1"/>
              <p:nvPr/>
            </p:nvSpPr>
            <p:spPr>
              <a:xfrm>
                <a:off x="3873708" y="2071341"/>
                <a:ext cx="314510" cy="400110"/>
              </a:xfrm>
              <a:prstGeom prst="rect">
                <a:avLst/>
              </a:prstGeom>
              <a:noFill/>
            </p:spPr>
            <p:txBody>
              <a:bodyPr wrap="none" rtlCol="0">
                <a:spAutoFit/>
              </a:bodyPr>
              <a:lstStyle/>
              <a:p>
                <a:r>
                  <a:rPr lang="en-US" sz="2000" dirty="0"/>
                  <a:t>0</a:t>
                </a:r>
              </a:p>
            </p:txBody>
          </p:sp>
        </p:grpSp>
        <p:grpSp>
          <p:nvGrpSpPr>
            <p:cNvPr id="18" name="Group 7"/>
            <p:cNvGrpSpPr/>
            <p:nvPr/>
          </p:nvGrpSpPr>
          <p:grpSpPr>
            <a:xfrm>
              <a:off x="3274791" y="4720208"/>
              <a:ext cx="374808" cy="400110"/>
              <a:chOff x="3385815" y="4387703"/>
              <a:chExt cx="374808" cy="400110"/>
            </a:xfrm>
          </p:grpSpPr>
          <p:sp>
            <p:nvSpPr>
              <p:cNvPr id="76" name="Rectangle 75"/>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432364" y="4387703"/>
                <a:ext cx="314510" cy="400110"/>
              </a:xfrm>
              <a:prstGeom prst="rect">
                <a:avLst/>
              </a:prstGeom>
              <a:noFill/>
            </p:spPr>
            <p:txBody>
              <a:bodyPr wrap="none" rtlCol="0">
                <a:spAutoFit/>
              </a:bodyPr>
              <a:lstStyle/>
              <a:p>
                <a:r>
                  <a:rPr lang="en-US" sz="2000" dirty="0" smtClean="0"/>
                  <a:t>0</a:t>
                </a:r>
                <a:endParaRPr lang="en-US" sz="2000" dirty="0"/>
              </a:p>
            </p:txBody>
          </p:sp>
        </p:grpSp>
        <p:grpSp>
          <p:nvGrpSpPr>
            <p:cNvPr id="19" name="Group 9"/>
            <p:cNvGrpSpPr/>
            <p:nvPr/>
          </p:nvGrpSpPr>
          <p:grpSpPr>
            <a:xfrm>
              <a:off x="4449055" y="4750533"/>
              <a:ext cx="374808" cy="400110"/>
              <a:chOff x="6429789" y="4289087"/>
              <a:chExt cx="374808" cy="400110"/>
            </a:xfrm>
          </p:grpSpPr>
          <p:sp>
            <p:nvSpPr>
              <p:cNvPr id="82" name="Rectangle 81"/>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6476338" y="4289087"/>
                <a:ext cx="314510" cy="400110"/>
              </a:xfrm>
              <a:prstGeom prst="rect">
                <a:avLst/>
              </a:prstGeom>
              <a:noFill/>
            </p:spPr>
            <p:txBody>
              <a:bodyPr wrap="none" rtlCol="0">
                <a:spAutoFit/>
              </a:bodyPr>
              <a:lstStyle/>
              <a:p>
                <a:r>
                  <a:rPr lang="en-US" sz="2000" dirty="0" smtClean="0"/>
                  <a:t>1</a:t>
                </a:r>
                <a:endParaRPr lang="en-US" sz="2000" dirty="0"/>
              </a:p>
            </p:txBody>
          </p:sp>
        </p:grpSp>
      </p:grpSp>
      <p:sp>
        <p:nvSpPr>
          <p:cNvPr id="88" name="Content Placeholder 3"/>
          <p:cNvSpPr txBox="1">
            <a:spLocks/>
          </p:cNvSpPr>
          <p:nvPr/>
        </p:nvSpPr>
        <p:spPr>
          <a:xfrm>
            <a:off x="5051892" y="923954"/>
            <a:ext cx="4220416" cy="1326277"/>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Rule 1: Merge isomorphic vertices</a:t>
            </a:r>
          </a:p>
          <a:p>
            <a:pPr>
              <a:spcBef>
                <a:spcPct val="20000"/>
              </a:spcBef>
              <a:defRPr/>
            </a:pPr>
            <a:r>
              <a:rPr lang="en-US" sz="2000" dirty="0" smtClean="0">
                <a:latin typeface="Comic Sans MS" pitchFamily="66" charset="0"/>
              </a:rPr>
              <a:t>Rule 2: Eliminate a node if </a:t>
            </a:r>
          </a:p>
          <a:p>
            <a:pPr>
              <a:spcBef>
                <a:spcPct val="20000"/>
              </a:spcBef>
              <a:defRPr/>
            </a:pPr>
            <a:r>
              <a:rPr lang="en-US" sz="2000" dirty="0" smtClean="0">
                <a:latin typeface="Comic Sans MS" pitchFamily="66" charset="0"/>
              </a:rPr>
              <a:t>left child = Right child</a:t>
            </a:r>
          </a:p>
        </p:txBody>
      </p:sp>
      <p:sp>
        <p:nvSpPr>
          <p:cNvPr id="73" name="TextBox 72"/>
          <p:cNvSpPr txBox="1"/>
          <p:nvPr/>
        </p:nvSpPr>
        <p:spPr>
          <a:xfrm>
            <a:off x="1901544" y="3443939"/>
            <a:ext cx="300037" cy="400110"/>
          </a:xfrm>
          <a:prstGeom prst="rect">
            <a:avLst/>
          </a:prstGeom>
          <a:noFill/>
        </p:spPr>
        <p:txBody>
          <a:bodyPr wrap="square" rtlCol="0">
            <a:spAutoFit/>
          </a:bodyPr>
          <a:lstStyle/>
          <a:p>
            <a:r>
              <a:rPr lang="en-US" sz="2000" dirty="0" smtClean="0"/>
              <a:t>z</a:t>
            </a:r>
            <a:endParaRPr lang="en-US" sz="2000" dirty="0"/>
          </a:p>
        </p:txBody>
      </p:sp>
      <p:sp>
        <p:nvSpPr>
          <p:cNvPr id="74" name="TextBox 73"/>
          <p:cNvSpPr txBox="1"/>
          <p:nvPr/>
        </p:nvSpPr>
        <p:spPr>
          <a:xfrm>
            <a:off x="5602581" y="2526962"/>
            <a:ext cx="950619" cy="400110"/>
          </a:xfrm>
          <a:prstGeom prst="rect">
            <a:avLst/>
          </a:prstGeom>
          <a:noFill/>
        </p:spPr>
        <p:txBody>
          <a:bodyPr wrap="square" rtlCol="0">
            <a:spAutoFit/>
          </a:bodyPr>
          <a:lstStyle/>
          <a:p>
            <a:r>
              <a:rPr lang="en-US" sz="2000" dirty="0"/>
              <a:t>y</a:t>
            </a:r>
            <a:r>
              <a:rPr lang="en-US" sz="2000" dirty="0" smtClean="0"/>
              <a:t> | z</a:t>
            </a:r>
            <a:endParaRPr lang="en-US" sz="2000" dirty="0"/>
          </a:p>
        </p:txBody>
      </p:sp>
      <p:sp>
        <p:nvSpPr>
          <p:cNvPr id="75" name="TextBox 74"/>
          <p:cNvSpPr txBox="1"/>
          <p:nvPr/>
        </p:nvSpPr>
        <p:spPr>
          <a:xfrm>
            <a:off x="1978843" y="2279252"/>
            <a:ext cx="950619" cy="400110"/>
          </a:xfrm>
          <a:prstGeom prst="rect">
            <a:avLst/>
          </a:prstGeom>
          <a:noFill/>
        </p:spPr>
        <p:txBody>
          <a:bodyPr wrap="square" rtlCol="0">
            <a:spAutoFit/>
          </a:bodyPr>
          <a:lstStyle/>
          <a:p>
            <a:r>
              <a:rPr lang="en-US" sz="2000" dirty="0" smtClean="0"/>
              <a:t>~y | z</a:t>
            </a:r>
            <a:endParaRPr lang="en-US" sz="2000" dirty="0"/>
          </a:p>
        </p:txBody>
      </p:sp>
      <p:sp>
        <p:nvSpPr>
          <p:cNvPr id="50" name="TextBox 49"/>
          <p:cNvSpPr txBox="1"/>
          <p:nvPr/>
        </p:nvSpPr>
        <p:spPr>
          <a:xfrm>
            <a:off x="4648200" y="5257800"/>
            <a:ext cx="4343400" cy="400110"/>
          </a:xfrm>
          <a:prstGeom prst="rect">
            <a:avLst/>
          </a:prstGeom>
          <a:noFill/>
        </p:spPr>
        <p:txBody>
          <a:bodyPr wrap="square" rtlCol="0">
            <a:spAutoFit/>
          </a:bodyPr>
          <a:lstStyle/>
          <a:p>
            <a:r>
              <a:rPr lang="en-US" sz="2000" dirty="0" smtClean="0"/>
              <a:t>No more reduction possible!</a:t>
            </a:r>
          </a:p>
        </p:txBody>
      </p:sp>
      <p:grpSp>
        <p:nvGrpSpPr>
          <p:cNvPr id="55" name="Group 54"/>
          <p:cNvGrpSpPr/>
          <p:nvPr/>
        </p:nvGrpSpPr>
        <p:grpSpPr>
          <a:xfrm>
            <a:off x="0" y="6142038"/>
            <a:ext cx="9144000" cy="715962"/>
            <a:chOff x="0" y="6142038"/>
            <a:chExt cx="9144000" cy="715962"/>
          </a:xfrm>
        </p:grpSpPr>
        <p:pic>
          <p:nvPicPr>
            <p:cNvPr id="5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8" name="Object 2"/>
            <p:cNvGraphicFramePr>
              <a:graphicFrameLocks noChangeAspect="1"/>
            </p:cNvGraphicFramePr>
            <p:nvPr/>
          </p:nvGraphicFramePr>
          <p:xfrm>
            <a:off x="8653463" y="6163469"/>
            <a:ext cx="490537" cy="673100"/>
          </p:xfrm>
          <a:graphic>
            <a:graphicData uri="http://schemas.openxmlformats.org/presentationml/2006/ole">
              <p:oleObj spid="_x0000_s98307" name="Acrobat Document" r:id="rId4" imgW="4790808" imgH="6162472" progId="AcroExch.Document.7">
                <p:embed/>
              </p:oleObj>
            </a:graphicData>
          </a:graphic>
        </p:graphicFrame>
      </p:grpSp>
    </p:spTree>
    <p:extLst>
      <p:ext uri="{BB962C8B-B14F-4D97-AF65-F5344CB8AC3E}">
        <p14:creationId xmlns:p14="http://schemas.microsoft.com/office/powerpoint/2010/main" xmlns="" val="995390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4" grpId="0"/>
      <p:bldP spid="75" grpId="0"/>
      <p:bldP spid="50"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ROBDD Properties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809585"/>
            <a:ext cx="9144000" cy="3914815"/>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Key restriction: Variables appear in same order on each path</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Not every variable needs to appear on every path</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The order in which reductions are applied does not matter</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Final result depends only on the function being represented</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Once we fix variable ordering, corresponding ROBDD is </a:t>
            </a:r>
            <a:r>
              <a:rPr lang="en-US" sz="2000" dirty="0" smtClean="0">
                <a:solidFill>
                  <a:srgbClr val="FF0000"/>
                </a:solidFill>
                <a:latin typeface="Comic Sans MS" pitchFamily="66" charset="0"/>
              </a:rPr>
              <a:t>canonical</a:t>
            </a:r>
          </a:p>
          <a:p>
            <a:pPr marL="914400" lvl="1" indent="-457200">
              <a:spcBef>
                <a:spcPct val="20000"/>
              </a:spcBef>
              <a:buFont typeface="Wingdings" panose="05000000000000000000" pitchFamily="2" charset="2"/>
              <a:buChar char="§"/>
              <a:defRPr/>
            </a:pPr>
            <a:endParaRPr lang="en-US" sz="2000" dirty="0" smtClean="0">
              <a:solidFill>
                <a:srgbClr val="FF0000"/>
              </a:solidFill>
              <a:latin typeface="Comic Sans MS" pitchFamily="66" charset="0"/>
            </a:endParaRPr>
          </a:p>
          <a:p>
            <a:pPr marL="457200" indent="-457200">
              <a:spcBef>
                <a:spcPct val="20000"/>
              </a:spcBef>
              <a:buFont typeface="Wingdings" panose="05000000000000000000" pitchFamily="2" charset="2"/>
              <a:buChar char="q"/>
              <a:defRPr/>
            </a:pPr>
            <a:r>
              <a:rPr lang="en-US" sz="2000" dirty="0" smtClean="0">
                <a:latin typeface="Comic Sans MS" pitchFamily="66" charset="0"/>
              </a:rPr>
              <a:t>Minimal: Smallest possible decision graph given the ordering restriction</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No other reductions possible</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anose="05000000000000000000" pitchFamily="2" charset="2"/>
              <a:buChar char="q"/>
              <a:defRPr/>
            </a:pPr>
            <a:r>
              <a:rPr lang="en-US" sz="2000" dirty="0" smtClean="0">
                <a:latin typeface="Comic Sans MS" pitchFamily="66" charset="0"/>
              </a:rPr>
              <a:t>One does not have to first build the complete tree, and then reduce</a:t>
            </a:r>
          </a:p>
          <a:p>
            <a:pPr marL="457200" indent="-457200">
              <a:spcBef>
                <a:spcPct val="20000"/>
              </a:spcBef>
              <a:buFont typeface="Wingdings" panose="05000000000000000000"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99331" name="Acrobat Document" r:id="rId4" imgW="4790808" imgH="6162472" progId="AcroExch.Document.7">
                <p:embed/>
              </p:oleObj>
            </a:graphicData>
          </a:graphic>
        </p:graphicFrame>
      </p:grpSp>
    </p:spTree>
    <p:extLst>
      <p:ext uri="{BB962C8B-B14F-4D97-AF65-F5344CB8AC3E}">
        <p14:creationId xmlns:p14="http://schemas.microsoft.com/office/powerpoint/2010/main" xmlns="" val="112732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Example Constructing ROBDD</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Formula: ( x &amp;  y) | (x’ &amp; y’)</a:t>
            </a:r>
          </a:p>
        </p:txBody>
      </p:sp>
      <p:grpSp>
        <p:nvGrpSpPr>
          <p:cNvPr id="5" name="Group 10"/>
          <p:cNvGrpSpPr/>
          <p:nvPr/>
        </p:nvGrpSpPr>
        <p:grpSpPr>
          <a:xfrm>
            <a:off x="3004950" y="1447800"/>
            <a:ext cx="2499379" cy="1524000"/>
            <a:chOff x="3004950" y="1447800"/>
            <a:chExt cx="2499379" cy="1524000"/>
          </a:xfrm>
        </p:grpSpPr>
        <p:grpSp>
          <p:nvGrpSpPr>
            <p:cNvPr id="6" name="Group 12"/>
            <p:cNvGrpSpPr/>
            <p:nvPr/>
          </p:nvGrpSpPr>
          <p:grpSpPr>
            <a:xfrm>
              <a:off x="3297933" y="1447800"/>
              <a:ext cx="1901596" cy="990600"/>
              <a:chOff x="3297933" y="1447800"/>
              <a:chExt cx="1901596" cy="990600"/>
            </a:xfrm>
          </p:grpSpPr>
          <p:grpSp>
            <p:nvGrpSpPr>
              <p:cNvPr id="7" name="Group 4"/>
              <p:cNvGrpSpPr/>
              <p:nvPr/>
            </p:nvGrpSpPr>
            <p:grpSpPr>
              <a:xfrm>
                <a:off x="3657600" y="1447800"/>
                <a:ext cx="609600" cy="533400"/>
                <a:chOff x="3657600" y="1447800"/>
                <a:chExt cx="609600" cy="533400"/>
              </a:xfrm>
            </p:grpSpPr>
            <p:sp>
              <p:nvSpPr>
                <p:cNvPr id="3" name="Oval 2"/>
                <p:cNvSpPr/>
                <p:nvPr/>
              </p:nvSpPr>
              <p:spPr>
                <a:xfrm>
                  <a:off x="3657600" y="14478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14763" y="1514445"/>
                  <a:ext cx="295274" cy="400110"/>
                </a:xfrm>
                <a:prstGeom prst="rect">
                  <a:avLst/>
                </a:prstGeom>
                <a:noFill/>
              </p:spPr>
              <p:txBody>
                <a:bodyPr wrap="none" rtlCol="0">
                  <a:spAutoFit/>
                </a:bodyPr>
                <a:lstStyle/>
                <a:p>
                  <a:r>
                    <a:rPr lang="en-US" sz="2000" dirty="0" smtClean="0"/>
                    <a:t>x</a:t>
                  </a:r>
                  <a:endParaRPr lang="en-US" sz="2000" dirty="0"/>
                </a:p>
              </p:txBody>
            </p:sp>
          </p:grpSp>
          <p:cxnSp>
            <p:nvCxnSpPr>
              <p:cNvPr id="9" name="Straight Arrow Connector 8"/>
              <p:cNvCxnSpPr>
                <a:stCxn id="3" idx="3"/>
                <a:endCxn id="24" idx="0"/>
              </p:cNvCxnSpPr>
              <p:nvPr/>
            </p:nvCxnSpPr>
            <p:spPr>
              <a:xfrm flipH="1">
                <a:off x="3309750" y="1903085"/>
                <a:ext cx="437124"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3" idx="5"/>
                <a:endCxn id="32" idx="0"/>
              </p:cNvCxnSpPr>
              <p:nvPr/>
            </p:nvCxnSpPr>
            <p:spPr>
              <a:xfrm>
                <a:off x="4177926" y="1903085"/>
                <a:ext cx="1021603" cy="5353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4437178" y="1787293"/>
                <a:ext cx="314510" cy="400110"/>
              </a:xfrm>
              <a:prstGeom prst="rect">
                <a:avLst/>
              </a:prstGeom>
              <a:noFill/>
            </p:spPr>
            <p:txBody>
              <a:bodyPr wrap="none" rtlCol="0">
                <a:spAutoFit/>
              </a:bodyPr>
              <a:lstStyle/>
              <a:p>
                <a:r>
                  <a:rPr lang="en-US" sz="2000" dirty="0"/>
                  <a:t>1</a:t>
                </a:r>
              </a:p>
            </p:txBody>
          </p:sp>
          <p:sp>
            <p:nvSpPr>
              <p:cNvPr id="15" name="TextBox 14"/>
              <p:cNvSpPr txBox="1"/>
              <p:nvPr/>
            </p:nvSpPr>
            <p:spPr>
              <a:xfrm>
                <a:off x="3297933" y="1850122"/>
                <a:ext cx="314510" cy="400110"/>
              </a:xfrm>
              <a:prstGeom prst="rect">
                <a:avLst/>
              </a:prstGeom>
              <a:noFill/>
            </p:spPr>
            <p:txBody>
              <a:bodyPr wrap="none" rtlCol="0">
                <a:spAutoFit/>
              </a:bodyPr>
              <a:lstStyle/>
              <a:p>
                <a:r>
                  <a:rPr lang="en-US" sz="2000" dirty="0"/>
                  <a:t>0</a:t>
                </a:r>
              </a:p>
            </p:txBody>
          </p:sp>
        </p:grpSp>
        <p:sp>
          <p:nvSpPr>
            <p:cNvPr id="24" name="Oval 23"/>
            <p:cNvSpPr/>
            <p:nvPr/>
          </p:nvSpPr>
          <p:spPr>
            <a:xfrm>
              <a:off x="3004950" y="24384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4894729" y="2438400"/>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TextBox 29"/>
          <p:cNvSpPr txBox="1"/>
          <p:nvPr/>
        </p:nvSpPr>
        <p:spPr>
          <a:xfrm>
            <a:off x="5584642" y="2453512"/>
            <a:ext cx="1349793" cy="400110"/>
          </a:xfrm>
          <a:prstGeom prst="rect">
            <a:avLst/>
          </a:prstGeom>
          <a:noFill/>
        </p:spPr>
        <p:txBody>
          <a:bodyPr wrap="none" rtlCol="0">
            <a:spAutoFit/>
          </a:bodyPr>
          <a:lstStyle/>
          <a:p>
            <a:r>
              <a:rPr lang="en-US" sz="2000" dirty="0" smtClean="0"/>
              <a:t>y | (x’ &amp; y’)</a:t>
            </a:r>
            <a:endParaRPr lang="en-US" sz="2000" dirty="0"/>
          </a:p>
        </p:txBody>
      </p:sp>
      <p:grpSp>
        <p:nvGrpSpPr>
          <p:cNvPr id="8" name="Group 45"/>
          <p:cNvGrpSpPr/>
          <p:nvPr/>
        </p:nvGrpSpPr>
        <p:grpSpPr>
          <a:xfrm>
            <a:off x="3614550" y="2319143"/>
            <a:ext cx="1280179" cy="400110"/>
            <a:chOff x="3614550" y="2319143"/>
            <a:chExt cx="1280179" cy="400110"/>
          </a:xfrm>
        </p:grpSpPr>
        <p:cxnSp>
          <p:nvCxnSpPr>
            <p:cNvPr id="28" name="Straight Arrow Connector 27"/>
            <p:cNvCxnSpPr>
              <a:stCxn id="32" idx="2"/>
              <a:endCxn id="24" idx="6"/>
            </p:cNvCxnSpPr>
            <p:nvPr/>
          </p:nvCxnSpPr>
          <p:spPr>
            <a:xfrm flipH="1">
              <a:off x="3614550" y="2705100"/>
              <a:ext cx="128017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4045221" y="2319143"/>
              <a:ext cx="314510" cy="400110"/>
            </a:xfrm>
            <a:prstGeom prst="rect">
              <a:avLst/>
            </a:prstGeom>
            <a:noFill/>
          </p:spPr>
          <p:txBody>
            <a:bodyPr wrap="none" rtlCol="0">
              <a:spAutoFit/>
            </a:bodyPr>
            <a:lstStyle/>
            <a:p>
              <a:r>
                <a:rPr lang="en-US" sz="2000" dirty="0"/>
                <a:t>0</a:t>
              </a:r>
            </a:p>
          </p:txBody>
        </p:sp>
      </p:grpSp>
      <p:sp>
        <p:nvSpPr>
          <p:cNvPr id="44" name="Oval 43"/>
          <p:cNvSpPr/>
          <p:nvPr/>
        </p:nvSpPr>
        <p:spPr>
          <a:xfrm>
            <a:off x="3724994" y="3447766"/>
            <a:ext cx="609600" cy="5334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3882157" y="3514411"/>
            <a:ext cx="371961" cy="400110"/>
          </a:xfrm>
          <a:prstGeom prst="rect">
            <a:avLst/>
          </a:prstGeom>
          <a:noFill/>
        </p:spPr>
        <p:txBody>
          <a:bodyPr wrap="none" rtlCol="0">
            <a:spAutoFit/>
          </a:bodyPr>
          <a:lstStyle/>
          <a:p>
            <a:r>
              <a:rPr lang="en-US" sz="2000" dirty="0"/>
              <a:t>y</a:t>
            </a:r>
            <a:r>
              <a:rPr lang="en-US" sz="2000" dirty="0" smtClean="0"/>
              <a:t>’</a:t>
            </a:r>
            <a:endParaRPr lang="en-US" sz="2000" dirty="0"/>
          </a:p>
        </p:txBody>
      </p:sp>
      <p:cxnSp>
        <p:nvCxnSpPr>
          <p:cNvPr id="39" name="Straight Arrow Connector 38"/>
          <p:cNvCxnSpPr>
            <a:endCxn id="76" idx="0"/>
          </p:cNvCxnSpPr>
          <p:nvPr/>
        </p:nvCxnSpPr>
        <p:spPr>
          <a:xfrm flipH="1">
            <a:off x="3462195" y="3896328"/>
            <a:ext cx="307896" cy="86047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endCxn id="83" idx="0"/>
          </p:cNvCxnSpPr>
          <p:nvPr/>
        </p:nvCxnSpPr>
        <p:spPr>
          <a:xfrm>
            <a:off x="4257255" y="3862988"/>
            <a:ext cx="395604" cy="88754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4334594" y="3851094"/>
            <a:ext cx="314510" cy="400110"/>
          </a:xfrm>
          <a:prstGeom prst="rect">
            <a:avLst/>
          </a:prstGeom>
          <a:noFill/>
        </p:spPr>
        <p:txBody>
          <a:bodyPr wrap="none" rtlCol="0">
            <a:spAutoFit/>
          </a:bodyPr>
          <a:lstStyle/>
          <a:p>
            <a:r>
              <a:rPr lang="en-US" sz="2000" dirty="0"/>
              <a:t>1</a:t>
            </a:r>
          </a:p>
        </p:txBody>
      </p:sp>
      <p:sp>
        <p:nvSpPr>
          <p:cNvPr id="43" name="TextBox 42"/>
          <p:cNvSpPr txBox="1"/>
          <p:nvPr/>
        </p:nvSpPr>
        <p:spPr>
          <a:xfrm>
            <a:off x="3655272" y="4057899"/>
            <a:ext cx="314510" cy="400110"/>
          </a:xfrm>
          <a:prstGeom prst="rect">
            <a:avLst/>
          </a:prstGeom>
          <a:noFill/>
        </p:spPr>
        <p:txBody>
          <a:bodyPr wrap="none" rtlCol="0">
            <a:spAutoFit/>
          </a:bodyPr>
          <a:lstStyle/>
          <a:p>
            <a:r>
              <a:rPr lang="en-US" sz="2000" dirty="0"/>
              <a:t>0</a:t>
            </a:r>
          </a:p>
        </p:txBody>
      </p:sp>
      <p:grpSp>
        <p:nvGrpSpPr>
          <p:cNvPr id="10" name="Group 54"/>
          <p:cNvGrpSpPr/>
          <p:nvPr/>
        </p:nvGrpSpPr>
        <p:grpSpPr>
          <a:xfrm>
            <a:off x="3006830" y="2971800"/>
            <a:ext cx="642769" cy="2148518"/>
            <a:chOff x="3006830" y="2971800"/>
            <a:chExt cx="642769" cy="2148518"/>
          </a:xfrm>
        </p:grpSpPr>
        <p:cxnSp>
          <p:nvCxnSpPr>
            <p:cNvPr id="21" name="Straight Arrow Connector 20"/>
            <p:cNvCxnSpPr>
              <a:stCxn id="24" idx="4"/>
              <a:endCxn id="77" idx="0"/>
            </p:cNvCxnSpPr>
            <p:nvPr/>
          </p:nvCxnSpPr>
          <p:spPr>
            <a:xfrm>
              <a:off x="3309750" y="2971800"/>
              <a:ext cx="168845" cy="174840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3006830" y="3406024"/>
              <a:ext cx="314510" cy="400110"/>
            </a:xfrm>
            <a:prstGeom prst="rect">
              <a:avLst/>
            </a:prstGeom>
            <a:noFill/>
          </p:spPr>
          <p:txBody>
            <a:bodyPr wrap="none" rtlCol="0">
              <a:spAutoFit/>
            </a:bodyPr>
            <a:lstStyle/>
            <a:p>
              <a:r>
                <a:rPr lang="en-US" sz="2000" dirty="0"/>
                <a:t>0</a:t>
              </a:r>
            </a:p>
          </p:txBody>
        </p:sp>
        <p:grpSp>
          <p:nvGrpSpPr>
            <p:cNvPr id="11" name="Group 7"/>
            <p:cNvGrpSpPr/>
            <p:nvPr/>
          </p:nvGrpSpPr>
          <p:grpSpPr>
            <a:xfrm>
              <a:off x="3274791" y="4720208"/>
              <a:ext cx="374808" cy="400110"/>
              <a:chOff x="3385815" y="4387703"/>
              <a:chExt cx="374808" cy="400110"/>
            </a:xfrm>
          </p:grpSpPr>
          <p:sp>
            <p:nvSpPr>
              <p:cNvPr id="76" name="Rectangle 75"/>
              <p:cNvSpPr/>
              <p:nvPr/>
            </p:nvSpPr>
            <p:spPr>
              <a:xfrm>
                <a:off x="3385815" y="4424296"/>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432364" y="4387703"/>
                <a:ext cx="314510" cy="400110"/>
              </a:xfrm>
              <a:prstGeom prst="rect">
                <a:avLst/>
              </a:prstGeom>
              <a:noFill/>
            </p:spPr>
            <p:txBody>
              <a:bodyPr wrap="none" rtlCol="0">
                <a:spAutoFit/>
              </a:bodyPr>
              <a:lstStyle/>
              <a:p>
                <a:r>
                  <a:rPr lang="en-US" sz="2000" dirty="0" smtClean="0"/>
                  <a:t>0</a:t>
                </a:r>
                <a:endParaRPr lang="en-US" sz="2000" dirty="0"/>
              </a:p>
            </p:txBody>
          </p:sp>
        </p:grpSp>
      </p:grpSp>
      <p:grpSp>
        <p:nvGrpSpPr>
          <p:cNvPr id="13" name="Group 16"/>
          <p:cNvGrpSpPr/>
          <p:nvPr/>
        </p:nvGrpSpPr>
        <p:grpSpPr>
          <a:xfrm>
            <a:off x="4449055" y="2971800"/>
            <a:ext cx="951659" cy="2178843"/>
            <a:chOff x="4449055" y="2971800"/>
            <a:chExt cx="951659" cy="2178843"/>
          </a:xfrm>
        </p:grpSpPr>
        <p:sp>
          <p:nvSpPr>
            <p:cNvPr id="22" name="TextBox 21"/>
            <p:cNvSpPr txBox="1"/>
            <p:nvPr/>
          </p:nvSpPr>
          <p:spPr>
            <a:xfrm>
              <a:off x="5086204" y="3593227"/>
              <a:ext cx="314510" cy="400110"/>
            </a:xfrm>
            <a:prstGeom prst="rect">
              <a:avLst/>
            </a:prstGeom>
            <a:noFill/>
          </p:spPr>
          <p:txBody>
            <a:bodyPr wrap="none" rtlCol="0">
              <a:spAutoFit/>
            </a:bodyPr>
            <a:lstStyle/>
            <a:p>
              <a:r>
                <a:rPr lang="en-US" sz="2000" dirty="0"/>
                <a:t>1</a:t>
              </a:r>
            </a:p>
          </p:txBody>
        </p:sp>
        <p:cxnSp>
          <p:nvCxnSpPr>
            <p:cNvPr id="29" name="Straight Arrow Connector 28"/>
            <p:cNvCxnSpPr>
              <a:stCxn id="32" idx="4"/>
              <a:endCxn id="83" idx="0"/>
            </p:cNvCxnSpPr>
            <p:nvPr/>
          </p:nvCxnSpPr>
          <p:spPr>
            <a:xfrm flipH="1">
              <a:off x="4652859" y="2971800"/>
              <a:ext cx="546670" cy="177873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6" name="Group 9"/>
            <p:cNvGrpSpPr/>
            <p:nvPr/>
          </p:nvGrpSpPr>
          <p:grpSpPr>
            <a:xfrm>
              <a:off x="4449055" y="4750533"/>
              <a:ext cx="374808" cy="400110"/>
              <a:chOff x="6429789" y="4289087"/>
              <a:chExt cx="374808" cy="400110"/>
            </a:xfrm>
          </p:grpSpPr>
          <p:sp>
            <p:nvSpPr>
              <p:cNvPr id="82" name="Rectangle 81"/>
              <p:cNvSpPr/>
              <p:nvPr/>
            </p:nvSpPr>
            <p:spPr>
              <a:xfrm>
                <a:off x="6429789" y="4325680"/>
                <a:ext cx="374808" cy="2649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6476338" y="4289087"/>
                <a:ext cx="314510" cy="400110"/>
              </a:xfrm>
              <a:prstGeom prst="rect">
                <a:avLst/>
              </a:prstGeom>
              <a:noFill/>
            </p:spPr>
            <p:txBody>
              <a:bodyPr wrap="none" rtlCol="0">
                <a:spAutoFit/>
              </a:bodyPr>
              <a:lstStyle/>
              <a:p>
                <a:r>
                  <a:rPr lang="en-US" sz="2000" dirty="0" smtClean="0"/>
                  <a:t>1</a:t>
                </a:r>
                <a:endParaRPr lang="en-US" sz="2000" dirty="0"/>
              </a:p>
            </p:txBody>
          </p:sp>
        </p:grpSp>
      </p:grpSp>
      <p:sp>
        <p:nvSpPr>
          <p:cNvPr id="49" name="Content Placeholder 3"/>
          <p:cNvSpPr txBox="1">
            <a:spLocks/>
          </p:cNvSpPr>
          <p:nvPr/>
        </p:nvSpPr>
        <p:spPr>
          <a:xfrm>
            <a:off x="4688727" y="915537"/>
            <a:ext cx="4267200" cy="4191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Ordering: x &lt; y &lt; x’ &lt; y’</a:t>
            </a:r>
          </a:p>
        </p:txBody>
      </p:sp>
      <p:sp>
        <p:nvSpPr>
          <p:cNvPr id="51" name="TextBox 50"/>
          <p:cNvSpPr txBox="1"/>
          <p:nvPr/>
        </p:nvSpPr>
        <p:spPr>
          <a:xfrm>
            <a:off x="1908962" y="2436443"/>
            <a:ext cx="1000338" cy="400110"/>
          </a:xfrm>
          <a:prstGeom prst="rect">
            <a:avLst/>
          </a:prstGeom>
          <a:noFill/>
        </p:spPr>
        <p:txBody>
          <a:bodyPr wrap="none" rtlCol="0">
            <a:spAutoFit/>
          </a:bodyPr>
          <a:lstStyle/>
          <a:p>
            <a:r>
              <a:rPr lang="en-US" sz="2000" dirty="0" smtClean="0"/>
              <a:t>(x’ &amp; y’)</a:t>
            </a:r>
            <a:endParaRPr lang="en-US" sz="2000" dirty="0"/>
          </a:p>
        </p:txBody>
      </p:sp>
      <p:sp>
        <p:nvSpPr>
          <p:cNvPr id="57" name="TextBox 56"/>
          <p:cNvSpPr txBox="1"/>
          <p:nvPr/>
        </p:nvSpPr>
        <p:spPr>
          <a:xfrm>
            <a:off x="3115030" y="2493575"/>
            <a:ext cx="365806" cy="400110"/>
          </a:xfrm>
          <a:prstGeom prst="rect">
            <a:avLst/>
          </a:prstGeom>
          <a:noFill/>
        </p:spPr>
        <p:txBody>
          <a:bodyPr wrap="none" rtlCol="0">
            <a:spAutoFit/>
          </a:bodyPr>
          <a:lstStyle/>
          <a:p>
            <a:r>
              <a:rPr lang="en-US" sz="2000" dirty="0"/>
              <a:t>x</a:t>
            </a:r>
            <a:r>
              <a:rPr lang="en-US" sz="2000" dirty="0" smtClean="0"/>
              <a:t>’</a:t>
            </a:r>
            <a:endParaRPr lang="en-US" sz="2000" dirty="0"/>
          </a:p>
        </p:txBody>
      </p:sp>
      <p:grpSp>
        <p:nvGrpSpPr>
          <p:cNvPr id="17" name="Group 55"/>
          <p:cNvGrpSpPr/>
          <p:nvPr/>
        </p:nvGrpSpPr>
        <p:grpSpPr>
          <a:xfrm>
            <a:off x="3525276" y="2864087"/>
            <a:ext cx="1181279" cy="975889"/>
            <a:chOff x="3525276" y="2864087"/>
            <a:chExt cx="1181279" cy="975889"/>
          </a:xfrm>
        </p:grpSpPr>
        <p:cxnSp>
          <p:nvCxnSpPr>
            <p:cNvPr id="20" name="Straight Arrow Connector 19"/>
            <p:cNvCxnSpPr>
              <a:stCxn id="24" idx="5"/>
              <a:endCxn id="44" idx="0"/>
            </p:cNvCxnSpPr>
            <p:nvPr/>
          </p:nvCxnSpPr>
          <p:spPr>
            <a:xfrm>
              <a:off x="3525276" y="2893685"/>
              <a:ext cx="504518" cy="55408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3724902" y="2864087"/>
              <a:ext cx="314510" cy="400110"/>
            </a:xfrm>
            <a:prstGeom prst="rect">
              <a:avLst/>
            </a:prstGeom>
            <a:noFill/>
          </p:spPr>
          <p:txBody>
            <a:bodyPr wrap="none" rtlCol="0">
              <a:spAutoFit/>
            </a:bodyPr>
            <a:lstStyle/>
            <a:p>
              <a:r>
                <a:rPr lang="en-US" sz="2000" dirty="0"/>
                <a:t>1</a:t>
              </a:r>
            </a:p>
          </p:txBody>
        </p:sp>
        <p:sp>
          <p:nvSpPr>
            <p:cNvPr id="66" name="TextBox 65"/>
            <p:cNvSpPr txBox="1"/>
            <p:nvPr/>
          </p:nvSpPr>
          <p:spPr>
            <a:xfrm>
              <a:off x="4334594" y="3439866"/>
              <a:ext cx="371961" cy="400110"/>
            </a:xfrm>
            <a:prstGeom prst="rect">
              <a:avLst/>
            </a:prstGeom>
            <a:noFill/>
          </p:spPr>
          <p:txBody>
            <a:bodyPr wrap="none" rtlCol="0">
              <a:spAutoFit/>
            </a:bodyPr>
            <a:lstStyle/>
            <a:p>
              <a:r>
                <a:rPr lang="en-US" sz="2000" dirty="0"/>
                <a:t>y</a:t>
              </a:r>
              <a:r>
                <a:rPr lang="en-US" sz="2000" dirty="0" smtClean="0"/>
                <a:t>’</a:t>
              </a:r>
              <a:endParaRPr lang="en-US" sz="2000" dirty="0"/>
            </a:p>
          </p:txBody>
        </p:sp>
      </p:grpSp>
      <p:sp>
        <p:nvSpPr>
          <p:cNvPr id="68" name="TextBox 67"/>
          <p:cNvSpPr txBox="1"/>
          <p:nvPr/>
        </p:nvSpPr>
        <p:spPr>
          <a:xfrm>
            <a:off x="5013548" y="2463977"/>
            <a:ext cx="300082" cy="400110"/>
          </a:xfrm>
          <a:prstGeom prst="rect">
            <a:avLst/>
          </a:prstGeom>
          <a:noFill/>
        </p:spPr>
        <p:txBody>
          <a:bodyPr wrap="none" rtlCol="0">
            <a:spAutoFit/>
          </a:bodyPr>
          <a:lstStyle/>
          <a:p>
            <a:r>
              <a:rPr lang="en-US" sz="2000" dirty="0" smtClean="0"/>
              <a:t>y</a:t>
            </a:r>
            <a:endParaRPr lang="en-US" sz="2000" dirty="0"/>
          </a:p>
        </p:txBody>
      </p:sp>
      <p:grpSp>
        <p:nvGrpSpPr>
          <p:cNvPr id="53" name="Group 52"/>
          <p:cNvGrpSpPr/>
          <p:nvPr/>
        </p:nvGrpSpPr>
        <p:grpSpPr>
          <a:xfrm>
            <a:off x="0" y="6142038"/>
            <a:ext cx="9144000" cy="715962"/>
            <a:chOff x="0" y="6142038"/>
            <a:chExt cx="9144000" cy="715962"/>
          </a:xfrm>
        </p:grpSpPr>
        <p:pic>
          <p:nvPicPr>
            <p:cNvPr id="5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6" name="Object 2"/>
            <p:cNvGraphicFramePr>
              <a:graphicFrameLocks noChangeAspect="1"/>
            </p:cNvGraphicFramePr>
            <p:nvPr/>
          </p:nvGraphicFramePr>
          <p:xfrm>
            <a:off x="8653463" y="6163469"/>
            <a:ext cx="490537" cy="673100"/>
          </p:xfrm>
          <a:graphic>
            <a:graphicData uri="http://schemas.openxmlformats.org/presentationml/2006/ole">
              <p:oleObj spid="_x0000_s100355" name="Acrobat Document" r:id="rId4" imgW="4790808" imgH="6162472" progId="AcroExch.Document.7">
                <p:embed/>
              </p:oleObj>
            </a:graphicData>
          </a:graphic>
        </p:graphicFrame>
      </p:grpSp>
    </p:spTree>
    <p:extLst>
      <p:ext uri="{BB962C8B-B14F-4D97-AF65-F5344CB8AC3E}">
        <p14:creationId xmlns:p14="http://schemas.microsoft.com/office/powerpoint/2010/main" xmlns="" val="1654637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9"/>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44" grpId="0" animBg="1"/>
      <p:bldP spid="45" grpId="0"/>
      <p:bldP spid="41" grpId="0"/>
      <p:bldP spid="43" grpId="0"/>
      <p:bldP spid="49" grpId="0"/>
      <p:bldP spid="51" grpId="0"/>
      <p:bldP spid="57" grpId="0"/>
      <p:bldP spid="68"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ROBDD Definition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809585"/>
            <a:ext cx="9144000" cy="5515015"/>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a:spcBef>
                <a:spcPct val="20000"/>
              </a:spcBef>
              <a:defRPr/>
            </a:pPr>
            <a:r>
              <a:rPr lang="en-US" sz="2000" dirty="0" smtClean="0">
                <a:latin typeface="Comic Sans MS" pitchFamily="66" charset="0"/>
              </a:rPr>
              <a:t>Given a set X of Boolean </a:t>
            </a:r>
            <a:r>
              <a:rPr lang="en-US" sz="2000" dirty="0" err="1" smtClean="0">
                <a:latin typeface="Comic Sans MS" pitchFamily="66" charset="0"/>
              </a:rPr>
              <a:t>vars</a:t>
            </a:r>
            <a:r>
              <a:rPr lang="en-US" sz="2000" dirty="0" smtClean="0">
                <a:latin typeface="Comic Sans MS" pitchFamily="66" charset="0"/>
              </a:rPr>
              <a:t> ordered by &lt;, ROBDD B consists of</a:t>
            </a:r>
          </a:p>
          <a:p>
            <a:pPr marL="457200" indent="-457200">
              <a:spcBef>
                <a:spcPct val="20000"/>
              </a:spcBef>
              <a:buFont typeface="Wingdings" pitchFamily="2" charset="2"/>
              <a:buChar char="q"/>
              <a:defRPr/>
            </a:pPr>
            <a:r>
              <a:rPr lang="en-US" sz="2000" dirty="0" smtClean="0">
                <a:latin typeface="Comic Sans MS" pitchFamily="66" charset="0"/>
              </a:rPr>
              <a:t>Finite set U of vertices partitioned into internal and terminal</a:t>
            </a:r>
          </a:p>
          <a:p>
            <a:pPr marL="457200" indent="-457200">
              <a:spcBef>
                <a:spcPct val="20000"/>
              </a:spcBef>
              <a:buFont typeface="Wingdings" pitchFamily="2" charset="2"/>
              <a:buChar char="q"/>
              <a:defRPr/>
            </a:pPr>
            <a:r>
              <a:rPr lang="en-US" sz="2000" dirty="0" smtClean="0">
                <a:latin typeface="Comic Sans MS" pitchFamily="66" charset="0"/>
              </a:rPr>
              <a:t>Labeling function: for internal vertex u, label(u) is a variable in X and for terminal vertex u, label(u) is a constant 0/1</a:t>
            </a:r>
          </a:p>
          <a:p>
            <a:pPr marL="457200" indent="-457200">
              <a:spcBef>
                <a:spcPct val="20000"/>
              </a:spcBef>
              <a:buFont typeface="Wingdings" pitchFamily="2" charset="2"/>
              <a:buChar char="q"/>
              <a:defRPr/>
            </a:pPr>
            <a:r>
              <a:rPr lang="en-US" sz="2000" dirty="0" smtClean="0">
                <a:latin typeface="Comic Sans MS" pitchFamily="66" charset="0"/>
              </a:rPr>
              <a:t>Left-child function for internal vertices such that either left(u) is terminal, or label(u) &lt; label(left(u)) </a:t>
            </a:r>
          </a:p>
          <a:p>
            <a:pPr marL="457200" indent="-457200">
              <a:spcBef>
                <a:spcPct val="20000"/>
              </a:spcBef>
              <a:buFont typeface="Wingdings" pitchFamily="2" charset="2"/>
              <a:buChar char="q"/>
              <a:defRPr/>
            </a:pPr>
            <a:r>
              <a:rPr lang="en-US" sz="2000" dirty="0" smtClean="0">
                <a:latin typeface="Comic Sans MS" pitchFamily="66" charset="0"/>
              </a:rPr>
              <a:t>Right-child </a:t>
            </a:r>
            <a:r>
              <a:rPr lang="en-US" sz="2000" dirty="0">
                <a:latin typeface="Comic Sans MS" pitchFamily="66" charset="0"/>
              </a:rPr>
              <a:t>function for internal </a:t>
            </a:r>
            <a:r>
              <a:rPr lang="en-US" sz="2000" dirty="0" smtClean="0">
                <a:latin typeface="Comic Sans MS" pitchFamily="66" charset="0"/>
              </a:rPr>
              <a:t>vertices </a:t>
            </a:r>
            <a:r>
              <a:rPr lang="en-US" sz="2000" dirty="0">
                <a:latin typeface="Comic Sans MS" pitchFamily="66" charset="0"/>
              </a:rPr>
              <a:t>such that either </a:t>
            </a:r>
            <a:r>
              <a:rPr lang="en-US" sz="2000" dirty="0" smtClean="0">
                <a:latin typeface="Comic Sans MS" pitchFamily="66" charset="0"/>
              </a:rPr>
              <a:t>right(u</a:t>
            </a:r>
            <a:r>
              <a:rPr lang="en-US" sz="2000" dirty="0">
                <a:latin typeface="Comic Sans MS" pitchFamily="66" charset="0"/>
              </a:rPr>
              <a:t>) is terminal, or label(u) &lt; </a:t>
            </a:r>
            <a:r>
              <a:rPr lang="en-US" sz="2000" dirty="0" smtClean="0">
                <a:latin typeface="Comic Sans MS" pitchFamily="66" charset="0"/>
              </a:rPr>
              <a:t>label(right(u</a:t>
            </a:r>
            <a:r>
              <a:rPr lang="en-US" sz="2000" dirty="0">
                <a:latin typeface="Comic Sans MS" pitchFamily="66" charset="0"/>
              </a:rPr>
              <a:t>)) </a:t>
            </a:r>
          </a:p>
          <a:p>
            <a:pPr marL="457200" indent="-457200">
              <a:spcBef>
                <a:spcPct val="20000"/>
              </a:spcBef>
              <a:buFont typeface="Wingdings" pitchFamily="2" charset="2"/>
              <a:buChar char="q"/>
              <a:defRPr/>
            </a:pPr>
            <a:r>
              <a:rPr lang="en-US" sz="2000" dirty="0" smtClean="0">
                <a:latin typeface="Comic Sans MS" pitchFamily="66" charset="0"/>
              </a:rPr>
              <a:t>Meets the reduction rules:</a:t>
            </a:r>
          </a:p>
          <a:p>
            <a:pPr marL="914400" lvl="1" indent="-457200">
              <a:spcBef>
                <a:spcPct val="20000"/>
              </a:spcBef>
              <a:buFont typeface="+mj-lt"/>
              <a:buAutoNum type="arabicPeriod"/>
              <a:defRPr/>
            </a:pPr>
            <a:r>
              <a:rPr lang="en-US" sz="2000" dirty="0" smtClean="0">
                <a:latin typeface="Comic Sans MS" pitchFamily="66" charset="0"/>
              </a:rPr>
              <a:t>If u and v are distinct terminal vertices then label(u) != label(v)</a:t>
            </a:r>
          </a:p>
          <a:p>
            <a:pPr marL="914400" lvl="1" indent="-457200">
              <a:spcBef>
                <a:spcPct val="20000"/>
              </a:spcBef>
              <a:buFont typeface="+mj-lt"/>
              <a:buAutoNum type="arabicPeriod"/>
              <a:defRPr/>
            </a:pPr>
            <a:r>
              <a:rPr lang="en-US" sz="2000" dirty="0" smtClean="0">
                <a:latin typeface="Comic Sans MS" pitchFamily="66" charset="0"/>
              </a:rPr>
              <a:t>If u and v are distinct internal vertices then either label(u) != label(v) or left(u) != left(v) or right(u) != right(v)</a:t>
            </a:r>
          </a:p>
          <a:p>
            <a:pPr marL="914400" lvl="1" indent="-457200">
              <a:spcBef>
                <a:spcPct val="20000"/>
              </a:spcBef>
              <a:buFont typeface="+mj-lt"/>
              <a:buAutoNum type="arabicPeriod"/>
              <a:defRPr/>
            </a:pPr>
            <a:r>
              <a:rPr lang="en-US" sz="2000" dirty="0" smtClean="0">
                <a:latin typeface="Comic Sans MS" pitchFamily="66" charset="0"/>
              </a:rPr>
              <a:t>If u is internal vertex, then left(u) != right(u)</a:t>
            </a: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Semantics of a vertex: Boolean function associated with it</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101379" name="Acrobat Document" r:id="rId4" imgW="4790808" imgH="6162472" progId="AcroExch.Document.7">
                <p:embed/>
              </p:oleObj>
            </a:graphicData>
          </a:graphic>
        </p:graphicFrame>
      </p:grpSp>
    </p:spTree>
    <p:extLst>
      <p:ext uri="{BB962C8B-B14F-4D97-AF65-F5344CB8AC3E}">
        <p14:creationId xmlns:p14="http://schemas.microsoft.com/office/powerpoint/2010/main" xmlns="" val="616165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Example: Ordering Affects Size</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67981" y="914400"/>
            <a:ext cx="4267200" cy="4191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Formula: ( x &lt;-&gt;  y) &amp; (x’ &lt;-&gt; y’)</a:t>
            </a:r>
          </a:p>
        </p:txBody>
      </p:sp>
      <p:graphicFrame>
        <p:nvGraphicFramePr>
          <p:cNvPr id="8" name="Object 7"/>
          <p:cNvGraphicFramePr>
            <a:graphicFrameLocks noChangeAspect="1"/>
          </p:cNvGraphicFramePr>
          <p:nvPr/>
        </p:nvGraphicFramePr>
        <p:xfrm>
          <a:off x="838200" y="1828800"/>
          <a:ext cx="7685690" cy="3343275"/>
        </p:xfrm>
        <a:graphic>
          <a:graphicData uri="http://schemas.openxmlformats.org/presentationml/2006/ole">
            <p:oleObj spid="_x0000_s102402" name="Acrobat Document" r:id="rId3" imgW="3809955" imgH="1657215" progId="AcroExch.Document.7">
              <p:embed/>
            </p:oleObj>
          </a:graphicData>
        </a:graphic>
      </p:graphicFrame>
      <p:sp>
        <p:nvSpPr>
          <p:cNvPr id="9" name="Content Placeholder 3"/>
          <p:cNvSpPr txBox="1">
            <a:spLocks/>
          </p:cNvSpPr>
          <p:nvPr/>
        </p:nvSpPr>
        <p:spPr>
          <a:xfrm>
            <a:off x="304800" y="5334000"/>
            <a:ext cx="4267200" cy="4191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Ordering: x &lt; y &lt; x’ &lt; y’</a:t>
            </a:r>
          </a:p>
        </p:txBody>
      </p:sp>
      <p:sp>
        <p:nvSpPr>
          <p:cNvPr id="10" name="Content Placeholder 3"/>
          <p:cNvSpPr txBox="1">
            <a:spLocks/>
          </p:cNvSpPr>
          <p:nvPr/>
        </p:nvSpPr>
        <p:spPr>
          <a:xfrm>
            <a:off x="4724400" y="5334000"/>
            <a:ext cx="4267200" cy="419100"/>
          </a:xfrm>
          <a:prstGeom prst="rect">
            <a:avLst/>
          </a:prstGeom>
        </p:spPr>
        <p:txBody>
          <a:bodyPr vert="horz" lIns="91440" tIns="45720" rIns="91440" bIns="45720" rtlCol="0">
            <a:noAutofit/>
          </a:bodyPr>
          <a:lstStyle/>
          <a:p>
            <a:pPr>
              <a:spcBef>
                <a:spcPct val="20000"/>
              </a:spcBef>
              <a:defRPr/>
            </a:pPr>
            <a:r>
              <a:rPr lang="en-US" sz="2000" dirty="0" smtClean="0">
                <a:latin typeface="Comic Sans MS" pitchFamily="66" charset="0"/>
              </a:rPr>
              <a:t>Ordering: x &lt; x’ &lt; y &lt; y’</a:t>
            </a:r>
          </a:p>
        </p:txBody>
      </p:sp>
      <p:grpSp>
        <p:nvGrpSpPr>
          <p:cNvPr id="11" name="Group 10"/>
          <p:cNvGrpSpPr/>
          <p:nvPr/>
        </p:nvGrpSpPr>
        <p:grpSpPr>
          <a:xfrm>
            <a:off x="0" y="6142038"/>
            <a:ext cx="9144000" cy="715962"/>
            <a:chOff x="0" y="6142038"/>
            <a:chExt cx="9144000" cy="715962"/>
          </a:xfrm>
        </p:grpSpPr>
        <p:pic>
          <p:nvPicPr>
            <p:cNvPr id="15"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16"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7" name="Object 2"/>
            <p:cNvGraphicFramePr>
              <a:graphicFrameLocks noChangeAspect="1"/>
            </p:cNvGraphicFramePr>
            <p:nvPr/>
          </p:nvGraphicFramePr>
          <p:xfrm>
            <a:off x="8653463" y="6163469"/>
            <a:ext cx="490537" cy="673100"/>
          </p:xfrm>
          <a:graphic>
            <a:graphicData uri="http://schemas.openxmlformats.org/presentationml/2006/ole">
              <p:oleObj spid="_x0000_s102404" name="Acrobat Document" r:id="rId5" imgW="4790808" imgH="6162472" progId="AcroExch.Document.7">
                <p:embed/>
              </p:oleObj>
            </a:graphicData>
          </a:graphic>
        </p:graphicFrame>
      </p:grpSp>
    </p:spTree>
    <p:extLst>
      <p:ext uri="{BB962C8B-B14F-4D97-AF65-F5344CB8AC3E}">
        <p14:creationId xmlns:p14="http://schemas.microsoft.com/office/powerpoint/2010/main" xmlns="" val="3268329234"/>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ROBDD Properties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809585"/>
            <a:ext cx="9144000" cy="5515015"/>
          </a:xfrm>
          <a:prstGeom prst="rect">
            <a:avLst/>
          </a:prstGeom>
        </p:spPr>
        <p:txBody>
          <a:bodyPr vert="horz" lIns="91440" tIns="45720" rIns="91440" bIns="45720" rtlCol="0">
            <a:noAutofit/>
          </a:bodyPr>
          <a:lstStyle/>
          <a:p>
            <a:pPr marL="457200" indent="-457200">
              <a:spcBef>
                <a:spcPct val="20000"/>
              </a:spcBef>
              <a:buFont typeface="Wingdings" pitchFamily="2" charset="2"/>
              <a:buChar char="q"/>
              <a:defRPr/>
            </a:pPr>
            <a:r>
              <a:rPr lang="en-US" sz="2000" dirty="0" smtClean="0">
                <a:latin typeface="Comic Sans MS" pitchFamily="66" charset="0"/>
              </a:rPr>
              <a:t>For every Boolean function/formula f over variables V, given an ordering &lt;, there exists a unique ROBDD for f over (V,&lt;)</a:t>
            </a:r>
          </a:p>
          <a:p>
            <a:pPr marL="457200" indent="-457200">
              <a:spcBef>
                <a:spcPct val="20000"/>
              </a:spcBef>
              <a:buFont typeface="Wingdings" pitchFamily="2" charset="2"/>
              <a:buChar char="q"/>
              <a:defRPr/>
            </a:pPr>
            <a:r>
              <a:rPr lang="en-US" sz="2000" dirty="0" smtClean="0">
                <a:latin typeface="Comic Sans MS" pitchFamily="66" charset="0"/>
              </a:rPr>
              <a:t>To test if two formulas/circuits f and g are equivalent, we can build ROBDDs for f and g, check if they are the same</a:t>
            </a:r>
          </a:p>
          <a:p>
            <a:pPr marL="457200" indent="-457200">
              <a:spcBef>
                <a:spcPct val="20000"/>
              </a:spcBef>
              <a:buFont typeface="Wingdings" pitchFamily="2" charset="2"/>
              <a:buChar char="q"/>
              <a:defRPr/>
            </a:pPr>
            <a:r>
              <a:rPr lang="en-US" sz="2000" dirty="0" err="1" smtClean="0">
                <a:latin typeface="Comic Sans MS" pitchFamily="66" charset="0"/>
              </a:rPr>
              <a:t>Satisfiability</a:t>
            </a:r>
            <a:r>
              <a:rPr lang="en-US" sz="2000" dirty="0" smtClean="0">
                <a:latin typeface="Comic Sans MS" pitchFamily="66" charset="0"/>
              </a:rPr>
              <a:t>/emptiness test: Given an ROBDD B, is the corresponding function </a:t>
            </a:r>
            <a:r>
              <a:rPr lang="en-US" sz="2000" dirty="0" err="1" smtClean="0">
                <a:latin typeface="Comic Sans MS" pitchFamily="66" charset="0"/>
              </a:rPr>
              <a:t>satisfiable</a:t>
            </a:r>
            <a:r>
              <a:rPr lang="en-US" sz="2000" dirty="0" smtClean="0">
                <a:latin typeface="Comic Sans MS" pitchFamily="66" charset="0"/>
              </a:rPr>
              <a:t>?</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 is </a:t>
            </a:r>
            <a:r>
              <a:rPr lang="en-US" sz="2000" dirty="0" err="1" smtClean="0">
                <a:latin typeface="Comic Sans MS" pitchFamily="66" charset="0"/>
              </a:rPr>
              <a:t>satisfiable</a:t>
            </a:r>
            <a:r>
              <a:rPr lang="en-US" sz="2000" dirty="0" smtClean="0">
                <a:latin typeface="Comic Sans MS" pitchFamily="66" charset="0"/>
              </a:rPr>
              <a:t> if it does not equal terminal vertex 0</a:t>
            </a:r>
          </a:p>
          <a:p>
            <a:pPr marL="457200" indent="-457200">
              <a:spcBef>
                <a:spcPct val="20000"/>
              </a:spcBef>
              <a:buFont typeface="Wingdings" pitchFamily="2" charset="2"/>
              <a:buChar char="q"/>
              <a:defRPr/>
            </a:pPr>
            <a:r>
              <a:rPr lang="en-US" sz="2000" dirty="0" smtClean="0">
                <a:latin typeface="Comic Sans MS" pitchFamily="66" charset="0"/>
              </a:rPr>
              <a:t>Validity test: Given an ROBDD B, is the corresponding function valid (that is, always 1 no matter what the values of variables are)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 is valid if it equals terminal vertex 1</a:t>
            </a:r>
          </a:p>
          <a:p>
            <a:pPr marL="457200" indent="-457200">
              <a:spcBef>
                <a:spcPct val="20000"/>
              </a:spcBef>
              <a:buFont typeface="Wingdings" pitchFamily="2" charset="2"/>
              <a:buChar char="q"/>
              <a:defRPr/>
            </a:pPr>
            <a:r>
              <a:rPr lang="en-US" sz="2000" dirty="0" smtClean="0">
                <a:latin typeface="Comic Sans MS" pitchFamily="66" charset="0"/>
              </a:rPr>
              <a:t>How to reconcile this with the computational difficulty of checking </a:t>
            </a:r>
            <a:r>
              <a:rPr lang="en-US" sz="2000" dirty="0" err="1" smtClean="0">
                <a:latin typeface="Comic Sans MS" pitchFamily="66" charset="0"/>
              </a:rPr>
              <a:t>satisfiability</a:t>
            </a:r>
            <a:r>
              <a:rPr lang="en-US" sz="2000" dirty="0" smtClean="0">
                <a:latin typeface="Comic Sans MS" pitchFamily="66" charset="0"/>
              </a:rPr>
              <a:t>/validity of formulas/circuits?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ROBDD corresponding to a formula can be exponentially large!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For some functions,  no matter what ordering we choose, the ROBDD is guaranteed to be large! (Hope: this is not a common case)</a:t>
            </a: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103427" name="Acrobat Document" r:id="rId4" imgW="4790808" imgH="6162472" progId="AcroExch.Document.7">
                <p:embed/>
              </p:oleObj>
            </a:graphicData>
          </a:graphic>
        </p:graphicFrame>
      </p:grpSp>
    </p:spTree>
    <p:extLst>
      <p:ext uri="{BB962C8B-B14F-4D97-AF65-F5344CB8AC3E}">
        <p14:creationId xmlns:p14="http://schemas.microsoft.com/office/powerpoint/2010/main" xmlns="" val="1741493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5286" y="152400"/>
            <a:ext cx="8071513" cy="715962"/>
          </a:xfrm>
        </p:spPr>
        <p:txBody>
          <a:bodyPr>
            <a:normAutofit/>
          </a:bodyPr>
          <a:lstStyle/>
          <a:p>
            <a:r>
              <a:rPr lang="en-US" sz="2800" dirty="0" smtClean="0">
                <a:solidFill>
                  <a:srgbClr val="C00000"/>
                </a:solidFill>
                <a:latin typeface="Comic Sans MS" pitchFamily="66" charset="0"/>
                <a:cs typeface="Times New Roman" pitchFamily="18" charset="0"/>
              </a:rPr>
              <a:t>ROBDD Implementation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1066800"/>
            <a:ext cx="9220200" cy="3838615"/>
          </a:xfrm>
          <a:prstGeom prst="rect">
            <a:avLst/>
          </a:prstGeom>
        </p:spPr>
        <p:txBody>
          <a:bodyPr vert="horz" lIns="91440" tIns="45720" rIns="91440" bIns="45720" rtlCol="0">
            <a:noAutofit/>
          </a:bodyPr>
          <a:lstStyle/>
          <a:p>
            <a:pPr marL="457200" indent="-457200">
              <a:spcBef>
                <a:spcPct val="20000"/>
              </a:spcBef>
              <a:buFont typeface="Wingdings" pitchFamily="2" charset="2"/>
              <a:buChar char="q"/>
              <a:defRPr/>
            </a:pPr>
            <a:r>
              <a:rPr lang="en-US" sz="2000" dirty="0" smtClean="0">
                <a:latin typeface="Comic Sans MS" pitchFamily="66" charset="0"/>
              </a:rPr>
              <a:t>Efficient data structures and implementations known</a:t>
            </a:r>
          </a:p>
          <a:p>
            <a:pPr marL="457200" indent="-457200">
              <a:spcBef>
                <a:spcPct val="20000"/>
              </a:spcBef>
              <a:buFont typeface="Wingdings" pitchFamily="2" charset="2"/>
              <a:buChar char="q"/>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Algorithms for operations such as </a:t>
            </a:r>
            <a:r>
              <a:rPr lang="en-US" sz="2000" dirty="0" err="1" smtClean="0">
                <a:latin typeface="Comic Sans MS" pitchFamily="66" charset="0"/>
              </a:rPr>
              <a:t>Conj</a:t>
            </a:r>
            <a:r>
              <a:rPr lang="en-US" sz="2000" dirty="0" smtClean="0">
                <a:latin typeface="Comic Sans MS" pitchFamily="66" charset="0"/>
              </a:rPr>
              <a:t>, </a:t>
            </a:r>
            <a:r>
              <a:rPr lang="en-US" sz="2000" dirty="0" err="1" smtClean="0">
                <a:latin typeface="Comic Sans MS" pitchFamily="66" charset="0"/>
              </a:rPr>
              <a:t>Disj</a:t>
            </a:r>
            <a:r>
              <a:rPr lang="en-US" sz="2000" dirty="0" smtClean="0">
                <a:latin typeface="Comic Sans MS" pitchFamily="66" charset="0"/>
              </a:rPr>
              <a:t>, Diff</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Given ROBDDs B1 and B2, construct ROBDD representing the AND of corresponding functions directly</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Given a formula/circuit/program-text construct ROBDD representing the corresponding transition relation</a:t>
            </a:r>
          </a:p>
          <a:p>
            <a:pPr marL="457200" indent="-457200">
              <a:spcBef>
                <a:spcPct val="20000"/>
              </a:spcBef>
              <a:buFont typeface="Wingdings" pitchFamily="2" charset="2"/>
              <a:buChar char="q"/>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How to choose a “good” variable ordering?</a:t>
            </a:r>
          </a:p>
          <a:p>
            <a:pPr marL="457200" indent="-457200">
              <a:spcBef>
                <a:spcPct val="20000"/>
              </a:spcBef>
              <a:buFont typeface="Wingdings" pitchFamily="2" charset="2"/>
              <a:buChar char="q"/>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See textbook (page 115 onwards) for some basic ideas for </a:t>
            </a:r>
            <a:r>
              <a:rPr lang="en-US" sz="2000" smtClean="0">
                <a:latin typeface="Comic Sans MS" pitchFamily="66" charset="0"/>
              </a:rPr>
              <a:t>efficient </a:t>
            </a:r>
            <a:r>
              <a:rPr lang="en-US" sz="2000" smtClean="0">
                <a:latin typeface="Comic Sans MS" pitchFamily="66" charset="0"/>
              </a:rPr>
              <a:t>implementation</a:t>
            </a: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1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4" name="Object 2"/>
            <p:cNvGraphicFramePr>
              <a:graphicFrameLocks noChangeAspect="1"/>
            </p:cNvGraphicFramePr>
            <p:nvPr/>
          </p:nvGraphicFramePr>
          <p:xfrm>
            <a:off x="8653463" y="6163469"/>
            <a:ext cx="490537" cy="673100"/>
          </p:xfrm>
          <a:graphic>
            <a:graphicData uri="http://schemas.openxmlformats.org/presentationml/2006/ole">
              <p:oleObj spid="_x0000_s104451" name="Acrobat Document" r:id="rId4" imgW="4790808" imgH="6162472" progId="AcroExch.Document.7">
                <p:embed/>
              </p:oleObj>
            </a:graphicData>
          </a:graphic>
        </p:graphicFrame>
      </p:grpSp>
    </p:spTree>
    <p:extLst>
      <p:ext uri="{BB962C8B-B14F-4D97-AF65-F5344CB8AC3E}">
        <p14:creationId xmlns:p14="http://schemas.microsoft.com/office/powerpoint/2010/main" xmlns="" val="3734381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Reachable States of Transition Systems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1600200" y="1371600"/>
            <a:ext cx="4419600" cy="3733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2578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685800" y="5410200"/>
            <a:ext cx="7086600" cy="707886"/>
          </a:xfrm>
          <a:prstGeom prst="rect">
            <a:avLst/>
          </a:prstGeom>
          <a:noFill/>
        </p:spPr>
        <p:txBody>
          <a:bodyPr wrap="square" rtlCol="0">
            <a:spAutoFit/>
          </a:bodyPr>
          <a:lstStyle/>
          <a:p>
            <a:r>
              <a:rPr lang="en-US" sz="2000" dirty="0" smtClean="0"/>
              <a:t>A state s of a transition system is reachable if there is an execution</a:t>
            </a:r>
          </a:p>
          <a:p>
            <a:r>
              <a:rPr lang="en-US" sz="2000" dirty="0" smtClean="0"/>
              <a:t>starting in  an initial state and ending in the state s</a:t>
            </a:r>
            <a:endParaRPr lang="en-US" sz="2000" dirty="0"/>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nvGrpSpPr>
          <p:cNvPr id="77" name="Group 76"/>
          <p:cNvGrpSpPr/>
          <p:nvPr/>
        </p:nvGrpSpPr>
        <p:grpSpPr>
          <a:xfrm>
            <a:off x="0" y="6142038"/>
            <a:ext cx="9144000" cy="715962"/>
            <a:chOff x="0" y="6142038"/>
            <a:chExt cx="9144000" cy="715962"/>
          </a:xfrm>
        </p:grpSpPr>
        <p:pic>
          <p:nvPicPr>
            <p:cNvPr id="7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8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1600" dirty="0" smtClean="0">
                  <a:solidFill>
                    <a:srgbClr val="C00000"/>
                  </a:solidFill>
                  <a:latin typeface="Comic Sans MS" pitchFamily="66" charset="0"/>
                  <a:ea typeface="+mj-ea"/>
                  <a:cs typeface="Times New Roman" pitchFamily="18" charset="0"/>
                </a:rPr>
                <a:t>Principles of Cyber-Physical Systems: Safety Requirements</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82" name="Object 2"/>
            <p:cNvGraphicFramePr>
              <a:graphicFrameLocks noChangeAspect="1"/>
            </p:cNvGraphicFramePr>
            <p:nvPr/>
          </p:nvGraphicFramePr>
          <p:xfrm>
            <a:off x="8653463" y="6163469"/>
            <a:ext cx="490537" cy="673100"/>
          </p:xfrm>
          <a:graphic>
            <a:graphicData uri="http://schemas.openxmlformats.org/presentationml/2006/ole">
              <p:oleObj spid="_x0000_s9219" name="Acrobat Document" r:id="rId4" imgW="4790808" imgH="6162472" progId="AcroExch.Document.7">
                <p:embed/>
              </p:oleObj>
            </a:graphicData>
          </a:graphic>
        </p:graphicFrame>
      </p:grpSp>
    </p:spTree>
    <p:extLst>
      <p:ext uri="{BB962C8B-B14F-4D97-AF65-F5344CB8AC3E}">
        <p14:creationId xmlns:p14="http://schemas.microsoft.com/office/powerpoint/2010/main" xmlns=""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15562</TotalTime>
  <Words>7953</Words>
  <Application>Microsoft Office PowerPoint</Application>
  <PresentationFormat>On-screen Show (4:3)</PresentationFormat>
  <Paragraphs>1119</Paragraphs>
  <Slides>88</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88</vt:i4>
      </vt:variant>
    </vt:vector>
  </HeadingPairs>
  <TitlesOfParts>
    <vt:vector size="90" baseType="lpstr">
      <vt:lpstr>Office Theme</vt:lpstr>
      <vt:lpstr>Acrobat Document</vt:lpstr>
      <vt:lpstr> Principles of Cyber-Physical Systems  Chapter 3: Safety Requirements</vt:lpstr>
      <vt:lpstr>Requirements</vt:lpstr>
      <vt:lpstr>Safety Requirements</vt:lpstr>
      <vt:lpstr>Transition Systems</vt:lpstr>
      <vt:lpstr>Definition of Transition System</vt:lpstr>
      <vt:lpstr>Switch Transition System</vt:lpstr>
      <vt:lpstr>Euclid’s GCD Algorithm</vt:lpstr>
      <vt:lpstr>Reachable States</vt:lpstr>
      <vt:lpstr>Reachable States of Transition Systems</vt:lpstr>
      <vt:lpstr>Invariants</vt:lpstr>
      <vt:lpstr>Invariants</vt:lpstr>
      <vt:lpstr>Formal Verification</vt:lpstr>
      <vt:lpstr>Analysis Techniques</vt:lpstr>
      <vt:lpstr>Invariant Verification</vt:lpstr>
      <vt:lpstr>Proving Invariants</vt:lpstr>
      <vt:lpstr>Recap: Inductive Proofs</vt:lpstr>
      <vt:lpstr>Inductive Invariant</vt:lpstr>
      <vt:lpstr>Proving Inductive Invariant Example (1)</vt:lpstr>
      <vt:lpstr>Proving Inductive Invariant Example (2)</vt:lpstr>
      <vt:lpstr>Why did the proof fail?</vt:lpstr>
      <vt:lpstr>Proving Inductive Invariant Example (3)</vt:lpstr>
      <vt:lpstr>Proof Rule for Proving Invariants</vt:lpstr>
      <vt:lpstr>Inductive Invariants</vt:lpstr>
      <vt:lpstr>Correctness of GCD</vt:lpstr>
      <vt:lpstr>Muddy Childrens Puzzle</vt:lpstr>
      <vt:lpstr>Muddy Childrens Reasoning</vt:lpstr>
      <vt:lpstr>Proof Rule for Proving Invariants</vt:lpstr>
      <vt:lpstr>Transition System for Leader Election</vt:lpstr>
      <vt:lpstr>Invariants for Leader Election</vt:lpstr>
      <vt:lpstr>Correctness of Leader Election</vt:lpstr>
      <vt:lpstr>Proof: Base Case</vt:lpstr>
      <vt:lpstr>Proof: Inductive Case</vt:lpstr>
      <vt:lpstr>Proof: Inductive Case (Continued)</vt:lpstr>
      <vt:lpstr>Summary of Invariants</vt:lpstr>
      <vt:lpstr>Requirements-based Design</vt:lpstr>
      <vt:lpstr>Railroad Controller Example</vt:lpstr>
      <vt:lpstr>Train Model</vt:lpstr>
      <vt:lpstr>Synchronous Component Train</vt:lpstr>
      <vt:lpstr>Controller Design Problem</vt:lpstr>
      <vt:lpstr>First Attempt at Controller Design</vt:lpstr>
      <vt:lpstr>Synchronous Component Controller1</vt:lpstr>
      <vt:lpstr>Slide 42</vt:lpstr>
      <vt:lpstr>Second Attempt at Controller Design</vt:lpstr>
      <vt:lpstr>Slide 44</vt:lpstr>
      <vt:lpstr>Properties of Controller2</vt:lpstr>
      <vt:lpstr>Safety Monitor</vt:lpstr>
      <vt:lpstr>Safety Monitors</vt:lpstr>
      <vt:lpstr>Monitor to check “fairness” for railroad</vt:lpstr>
      <vt:lpstr>Safety Monitor</vt:lpstr>
      <vt:lpstr>Leader Election</vt:lpstr>
      <vt:lpstr>Automated Invariant Verification</vt:lpstr>
      <vt:lpstr>A Brief Detour into Computational Complexity</vt:lpstr>
      <vt:lpstr>The Class P</vt:lpstr>
      <vt:lpstr>NP-Complete Problems</vt:lpstr>
      <vt:lpstr>NP-Completeness Continued</vt:lpstr>
      <vt:lpstr>(Un)Decidability</vt:lpstr>
      <vt:lpstr>Back To Invariant Verification Problem</vt:lpstr>
      <vt:lpstr>Finite-State Invariant Verification Problem</vt:lpstr>
      <vt:lpstr>Slide 59</vt:lpstr>
      <vt:lpstr>Solving Invariant Verification</vt:lpstr>
      <vt:lpstr>Computing Reachable States</vt:lpstr>
      <vt:lpstr>Towards Symbolic Search Algorithm</vt:lpstr>
      <vt:lpstr>Symbolic Representation of Transition Systems</vt:lpstr>
      <vt:lpstr>Transition Formula for GCD</vt:lpstr>
      <vt:lpstr>Recap: Symbolic Transition Systems</vt:lpstr>
      <vt:lpstr>Image Computation</vt:lpstr>
      <vt:lpstr>Image Computation: Example 1</vt:lpstr>
      <vt:lpstr>Image Computation: Example 2</vt:lpstr>
      <vt:lpstr>Operations on Regions</vt:lpstr>
      <vt:lpstr>Symbolic Image Computation</vt:lpstr>
      <vt:lpstr>Recap: Symbolic Transition Systems</vt:lpstr>
      <vt:lpstr>Operations on Regions</vt:lpstr>
      <vt:lpstr>Symbolic Image Computation</vt:lpstr>
      <vt:lpstr>Symbolic Breadth-First-Search Algorithm</vt:lpstr>
      <vt:lpstr>Symbolic BFS Algorithm</vt:lpstr>
      <vt:lpstr>Frontier Computation in Symbolic BFS</vt:lpstr>
      <vt:lpstr>Symbolic Search</vt:lpstr>
      <vt:lpstr>Implementation of Regions</vt:lpstr>
      <vt:lpstr>Ordered Binary Decision Diagram</vt:lpstr>
      <vt:lpstr>Reduced Ordered Binary Decision Diagram</vt:lpstr>
      <vt:lpstr>Reduced Ordered Binary Decision Diagram</vt:lpstr>
      <vt:lpstr>Reduced Ordered Binary Decision Diagram</vt:lpstr>
      <vt:lpstr>ROBDD Properties</vt:lpstr>
      <vt:lpstr>Example Constructing ROBDD</vt:lpstr>
      <vt:lpstr>ROBDD Definition</vt:lpstr>
      <vt:lpstr>Example: Ordering Affects Size</vt:lpstr>
      <vt:lpstr>ROBDD Properties</vt:lpstr>
      <vt:lpstr>ROBDD Implementation</vt:lpstr>
    </vt:vector>
  </TitlesOfParts>
  <Company>University of Pennsylvania</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alur</cp:lastModifiedBy>
  <cp:revision>377</cp:revision>
  <dcterms:created xsi:type="dcterms:W3CDTF">2014-01-14T17:55:37Z</dcterms:created>
  <dcterms:modified xsi:type="dcterms:W3CDTF">2015-05-13T20:15:01Z</dcterms:modified>
</cp:coreProperties>
</file>